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373" r:id="rId3"/>
    <p:sldId id="356" r:id="rId4"/>
    <p:sldId id="385" r:id="rId5"/>
    <p:sldId id="366" r:id="rId6"/>
    <p:sldId id="376" r:id="rId7"/>
    <p:sldId id="374" r:id="rId8"/>
    <p:sldId id="360" r:id="rId9"/>
    <p:sldId id="355" r:id="rId10"/>
    <p:sldId id="377" r:id="rId11"/>
    <p:sldId id="368" r:id="rId12"/>
    <p:sldId id="375" r:id="rId13"/>
    <p:sldId id="381" r:id="rId14"/>
    <p:sldId id="363" r:id="rId15"/>
    <p:sldId id="383" r:id="rId16"/>
    <p:sldId id="384" r:id="rId17"/>
    <p:sldId id="369" r:id="rId18"/>
    <p:sldId id="38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2F64734-8547-8F95-E467-B18E85CB7605}" name="Ma Adelle Gia Arbo" initials="MAGA" userId="Ma Adelle Gia Arbo" providerId="None"/>
  <p188:author id="{37158ED2-0AF2-5B9A-7F32-6B20739A6C92}" name="Lukas Warode" initials="LW" userId="S::213997@hertie-school.org::81d5b813-0734-4ae4-b410-fac02437e87d" providerId="AD"/>
  <p188:author id="{361763DD-8338-5F41-97FF-6F157D3338C6}" name="Janine De Vera" initials="JD" userId="S::219848@students.hertie-school.org::4f0b0e91-e44d-4d5e-9df0-60b20dfe609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 Adelle Gia Arbo" initials="MAGA" lastIdx="1" clrIdx="0">
    <p:extLst>
      <p:ext uri="{19B8F6BF-5375-455C-9EA6-DF929625EA0E}">
        <p15:presenceInfo xmlns:p15="http://schemas.microsoft.com/office/powerpoint/2012/main" userId="S::mtarbo2@outlook.up.edu.ph::67cc79a8-1e0f-4f8e-a06e-52a51e0b02a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597"/>
    <a:srgbClr val="D9D9D9"/>
    <a:srgbClr val="FFFFFF"/>
    <a:srgbClr val="114A6C"/>
    <a:srgbClr val="615F76"/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05" autoAdjust="0"/>
    <p:restoredTop sz="79728" autoAdjust="0"/>
  </p:normalViewPr>
  <p:slideViewPr>
    <p:cSldViewPr snapToGrid="0">
      <p:cViewPr varScale="1">
        <p:scale>
          <a:sx n="53" d="100"/>
          <a:sy n="53" d="100"/>
        </p:scale>
        <p:origin x="90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0442D01-E881-6DE5-B478-A73BC9B4E0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E6EADE-97B1-8198-B99D-B9EE67DE03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1C4828-38A4-4ECA-9123-BA69B47100DE}" type="datetimeFigureOut">
              <a:rPr lang="en-PH" smtClean="0"/>
              <a:t>07/05/2023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525FA0-F2B1-5A72-6443-DB426677030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708B6-9848-E6C0-E294-F63E42FEE2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E9FC5-73AB-404F-9CE6-20CF30061AC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75087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6673E-0942-F94E-80EB-80DB115BB3F3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9D38D-2B8C-5E4A-AB06-4214E420A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4930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seim.web.unc.edu/wp-content/uploads/sites/9932/2016/08/5-McMann-et-al_A.pdf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v-dem.net/about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85F558-E5A2-A584-F9DC-65D1DF85DC7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A8360-E6AA-C69F-0A10-E0C6603EDD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53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sz="12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6-12 communities</a:t>
            </a:r>
          </a:p>
          <a:p>
            <a:r>
              <a:rPr lang="en-PH" kern="0" dirty="0">
                <a:solidFill>
                  <a:srgbClr val="24292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Modularity &gt;= </a:t>
            </a:r>
            <a:r>
              <a:rPr lang="en-PH" sz="12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0.5 </a:t>
            </a:r>
          </a:p>
          <a:p>
            <a:pPr marL="171450" indent="-171450">
              <a:buFontTx/>
              <a:buChar char="-"/>
            </a:pPr>
            <a:r>
              <a:rPr lang="en-PH" sz="12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edges are much more likely to be between nodes of the same community rather than across communities</a:t>
            </a:r>
          </a:p>
          <a:p>
            <a:pPr marL="171450" indent="-171450">
              <a:buFontTx/>
              <a:buChar char="-"/>
            </a:pP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topological clustering across years </a:t>
            </a:r>
            <a:endParaRPr lang="en-P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260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choice of k=3 results to a core having a higher density (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0.0048) </a:t>
            </a:r>
            <a:r>
              <a:rPr lang="en-PH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than that of the full network (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0.00017)</a:t>
            </a:r>
            <a:r>
              <a:rPr lang="en-PH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implying a stronger level of connectivity in the network’s core.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c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ould be interpreted as a higher level of interaction or cooperation between issuers and winners and suggests that the core plays a critical role in the overall structure and function of the network.</a:t>
            </a:r>
            <a:endParaRPr lang="en-PH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3883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724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degree centrality of a node measures the number of connections it has to other nodes, </a:t>
            </a:r>
          </a:p>
          <a:p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while the closeness centrality measures how quickly a node can reach other nodes in the network. </a:t>
            </a:r>
          </a:p>
          <a:p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betweenness centrality measures how often a node acts as a bridge between other nodes in the network</a:t>
            </a:r>
            <a:endParaRPr lang="en-P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149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degree centrality of a node measures the number of connections it has to other nodes, </a:t>
            </a:r>
          </a:p>
          <a:p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while the closeness centrality measures how quickly a node can reach other nodes in the network. </a:t>
            </a:r>
          </a:p>
          <a:p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betweenness centrality measures how often a node acts as a bridge between other nodes in the network</a:t>
            </a:r>
            <a:endParaRPr lang="en-P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9671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degree centrality of a node measures the number of connections it has to other nodes, </a:t>
            </a:r>
          </a:p>
          <a:p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while the closeness centrality measures how quickly a node can reach other nodes in the network. </a:t>
            </a:r>
          </a:p>
          <a:p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betweenness centrality measures how often a node acts as a bridge between other nodes in the network</a:t>
            </a:r>
            <a:endParaRPr lang="en-P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08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94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+mj-lt"/>
              </a:rPr>
              <a:t>Objectives: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+mj-lt"/>
              </a:rPr>
              <a:t>To describe the network of public procurement contracts in Germany from 2008 to 2016.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+mj-lt"/>
              </a:rPr>
              <a:t>To understand the structure of the German market in relation to corruption risk across years.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6573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RA=</a:t>
            </a: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number of cycles of length four in the network/number of paths of length three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Measure of local correlation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The expected Robins–Alexander clustering of random bipartite networks tends to their density as they get large.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Observed clustering is an order of magnitude greater than the density of the observed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978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RA=</a:t>
            </a: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number of cycles of length four in the network/number of paths of length three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Measure of local correlation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The expected Robins–Alexander clustering of random bipartite networks tends to their density as they get large.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Observed clustering is an order of magnitude greater than the density of the observed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558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RA=</a:t>
            </a: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number of cycles of length four in the network/number of paths of length three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Measure of local correlation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The expected Robins–Alexander clustering of random bipartite networks tends to their density as they get large.</a:t>
            </a:r>
          </a:p>
          <a:p>
            <a:pPr marL="285750" indent="-285750" algn="l">
              <a:buFontTx/>
              <a:buChar char="-"/>
            </a:pPr>
            <a:r>
              <a:rPr lang="en-US" sz="1800" b="0" i="0" u="none" strike="noStrike" baseline="0" dirty="0">
                <a:solidFill>
                  <a:srgbClr val="131413"/>
                </a:solidFill>
                <a:latin typeface="Times-Roman"/>
              </a:rPr>
              <a:t>Observed clustering is an order of magnitude greater than the density of the observed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20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 larger number of nodes w/ a small degree; a smaller number of nodes w/ a large degree</a:t>
            </a:r>
            <a:endParaRPr lang="en-PH" sz="1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275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sz="1200" dirty="0">
                <a:solidFill>
                  <a:srgbClr val="C00000"/>
                </a:solidFill>
              </a:rPr>
              <a:t>The k-core decomposition method identifies the largest subgraph in which all nodes have at least degree k. </a:t>
            </a:r>
          </a:p>
          <a:p>
            <a:pPr>
              <a:buFontTx/>
              <a:buChar char="-"/>
            </a:pPr>
            <a:r>
              <a:rPr lang="en-US" sz="1200" dirty="0">
                <a:solidFill>
                  <a:srgbClr val="C00000"/>
                </a:solidFill>
              </a:rPr>
              <a:t>This is achieved by iteratively removing nodes with degree less than k until no such nodes remain. In this paper, the k-core is preferred due to its simplicity, robustness, and efficiency (i.e., identifies a single maximal core rather than multiple shells, is robust to the presence of hubs, and has fewer recursive steps)</a:t>
            </a:r>
          </a:p>
          <a:p>
            <a:pPr>
              <a:buFontTx/>
              <a:buChar char="-"/>
            </a:pPr>
            <a:endParaRPr lang="en-US" sz="1200" dirty="0">
              <a:solidFill>
                <a:srgbClr val="C00000"/>
              </a:solidFill>
            </a:endParaRPr>
          </a:p>
          <a:p>
            <a:pPr>
              <a:buFontTx/>
              <a:buChar char="-"/>
            </a:pPr>
            <a:r>
              <a:rPr lang="en-US" sz="1200" dirty="0">
                <a:solidFill>
                  <a:srgbClr val="C00000"/>
                </a:solidFill>
              </a:rPr>
              <a:t>K=3 for 2008,2009,2011 else K=4</a:t>
            </a:r>
          </a:p>
          <a:p>
            <a:endParaRPr lang="en-P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4780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Correlation insignificant to </a:t>
            </a:r>
            <a:r>
              <a:rPr lang="en-US" dirty="0" err="1"/>
              <a:t>ave.</a:t>
            </a:r>
            <a:r>
              <a:rPr lang="en-US" dirty="0"/>
              <a:t> single-bidding rate in the largest connected components.</a:t>
            </a:r>
          </a:p>
          <a:p>
            <a:endParaRPr lang="en-US" dirty="0"/>
          </a:p>
          <a:p>
            <a:r>
              <a:rPr lang="en-US" dirty="0"/>
              <a:t>Varieties of Democracy (V-Dem) corruption index averages:</a:t>
            </a:r>
          </a:p>
          <a:p>
            <a:pPr marL="228600" indent="-228600">
              <a:buAutoNum type="alphaLcParenBoth"/>
            </a:pPr>
            <a:r>
              <a:rPr lang="en-US" dirty="0"/>
              <a:t>the executive corruption measure (v2x_execorr), </a:t>
            </a:r>
          </a:p>
          <a:p>
            <a:pPr marL="228600" indent="-228600">
              <a:buAutoNum type="alphaLcParenBoth"/>
            </a:pPr>
            <a:r>
              <a:rPr lang="en-US" dirty="0"/>
              <a:t>public sector corruption measure (v2x_pubcorr)</a:t>
            </a:r>
          </a:p>
          <a:p>
            <a:pPr marL="228600" indent="-228600">
              <a:buAutoNum type="alphaLcParenBoth"/>
            </a:pPr>
            <a:r>
              <a:rPr lang="en-US" dirty="0"/>
              <a:t>measure for legislative corruption</a:t>
            </a:r>
          </a:p>
          <a:p>
            <a:pPr marL="228600" indent="-228600">
              <a:buAutoNum type="alphaLcParenBoth"/>
            </a:pPr>
            <a:r>
              <a:rPr lang="en-US" dirty="0"/>
              <a:t>measure for judicial corruption (v2jucorrdc).</a:t>
            </a:r>
          </a:p>
          <a:p>
            <a:pPr marL="0" indent="0">
              <a:buNone/>
            </a:pPr>
            <a:endParaRPr lang="en-US" dirty="0">
              <a:hlinkClick r:id="rId3"/>
            </a:endParaRPr>
          </a:p>
          <a:p>
            <a:pPr marL="0" indent="0">
              <a:buNone/>
            </a:pPr>
            <a:r>
              <a:rPr lang="en-PH" dirty="0">
                <a:hlinkClick r:id="rId3"/>
              </a:rPr>
              <a:t>5-McMann-et-al_A.pdf (unc.edu)</a:t>
            </a:r>
            <a:endParaRPr lang="en-PH" dirty="0"/>
          </a:p>
          <a:p>
            <a:pPr marL="0" indent="0">
              <a:buNone/>
            </a:pPr>
            <a:r>
              <a:rPr lang="en-PH" dirty="0">
                <a:hlinkClick r:id="rId4"/>
              </a:rPr>
              <a:t>About – V-Dem</a:t>
            </a:r>
            <a:endParaRPr lang="en-P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9D38D-2B8C-5E4A-AB06-4214E420AE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175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77731-8BAB-02A5-2D60-E310CBE7C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88E380-E0F6-3C31-9A7C-29E8D3F5B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C32C6-20C0-9740-845A-A80FED40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E17A5-E56D-4A1A-9258-504A4B6C9279}" type="datetime1">
              <a:rPr lang="en-PH" smtClean="0"/>
              <a:t>07/05/2023</a:t>
            </a:fld>
            <a:endParaRPr lang="en-PH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CF9E9-0DE9-1BE0-5AA8-11BE9DE5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E7C3C-B017-7188-3B77-5BB6475D6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65043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69089-0DBD-55A9-0FEF-7A1F13C13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3A372B-9F6D-286C-5822-6BFBDF36E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6874F-CA61-389E-79CB-F77CA8D41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78558-82D4-44F6-B7B8-F0C5C1BEBFC9}" type="datetime1">
              <a:rPr lang="en-PH" smtClean="0"/>
              <a:t>07/05/2023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D4AE5-73A6-22CF-F0B0-BB5F16473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76924-5EFC-7673-1DB3-BCC809A37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7FBBB3-107E-8E28-03B4-9A89606CC635}"/>
              </a:ext>
            </a:extLst>
          </p:cNvPr>
          <p:cNvCxnSpPr/>
          <p:nvPr userDrawn="1"/>
        </p:nvCxnSpPr>
        <p:spPr>
          <a:xfrm>
            <a:off x="838200" y="1193976"/>
            <a:ext cx="105156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591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E5F23D-D00B-4EE5-5FDE-39EE0971F0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E8425E-0D5D-D142-E436-63CD6CAED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46965-91DE-F04B-5B32-0D738691D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8E05F-6EFC-4DCB-814A-3398724DF837}" type="datetime1">
              <a:rPr lang="en-PH" smtClean="0"/>
              <a:t>07/05/2023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F9E64-0F84-6DBE-EEBA-33124E17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F372C-7B10-3F20-0BAC-6D427D756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0804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51C25-335E-1AD8-8E32-CDB016397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480692-1D21-B6F1-63F4-E96D6E595511}"/>
              </a:ext>
            </a:extLst>
          </p:cNvPr>
          <p:cNvCxnSpPr/>
          <p:nvPr userDrawn="1"/>
        </p:nvCxnSpPr>
        <p:spPr>
          <a:xfrm>
            <a:off x="838200" y="1193976"/>
            <a:ext cx="10515600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0">
            <a:extLst>
              <a:ext uri="{FF2B5EF4-FFF2-40B4-BE49-F238E27FC236}">
                <a16:creationId xmlns:a16="http://schemas.microsoft.com/office/drawing/2014/main" id="{E8A305C9-5A80-E4B5-B4CB-D89C8668E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C77DC0-5A6D-53A5-8412-EF98B962B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C201-5FA5-436D-A6AA-1AD1F9884CA2}" type="datetime1">
              <a:rPr lang="en-PH" smtClean="0"/>
              <a:t>07/05/2023</a:t>
            </a:fld>
            <a:endParaRPr lang="en-PH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F68AE508-218B-D449-7A5E-81D841D36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DE77540-2290-D542-38AB-DECC89303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40675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C2F63-F566-D0FE-C04C-2687B61B3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19E23-537C-9752-7B0C-C6EDB9465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163DE-0BD3-4943-E1E3-9C48A3804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4B91-582F-4F07-B42A-D44BBCB29CF5}" type="datetime1">
              <a:rPr lang="en-PH" smtClean="0"/>
              <a:t>07/05/2023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6567F-8972-FC96-D1E4-40CA58753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92FB7-5D11-A850-34A5-234FC23F8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88164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2D09F-1573-CF85-67C0-770935771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4E736-3FBB-2117-EABF-1B7974A781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B499AA-A664-CAD7-705F-C54E83346F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7B913-2E2A-2DE0-B8CA-CD1CDADE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6DDED-91EE-4904-BEEA-F9E11AD3AD67}" type="datetime1">
              <a:rPr lang="en-PH" smtClean="0"/>
              <a:t>07/05/2023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87F3C4-6E43-108F-606A-C5AAD5FD5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D428A-37F5-7E37-4FEC-63581B59B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E149FA0-0F19-6DBE-3E82-F7A1307D9642}"/>
              </a:ext>
            </a:extLst>
          </p:cNvPr>
          <p:cNvCxnSpPr/>
          <p:nvPr userDrawn="1"/>
        </p:nvCxnSpPr>
        <p:spPr>
          <a:xfrm>
            <a:off x="838200" y="1193976"/>
            <a:ext cx="105156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163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31924-0E71-43DF-7378-EE070AC38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104"/>
            <a:ext cx="10515600" cy="1068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7E999-C21E-79A3-F4C4-563182433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6E4E91-4ED2-71DB-8600-F8B9637AF6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1DB19B-4BF1-719E-321B-9A02A66AA6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EB1B9E-873F-F402-51EB-EEDDD0C56F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555020-449E-6A6E-0D80-F097C9CD6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8A64D-ABDD-44D9-8D7E-D5C7290CD014}" type="datetime1">
              <a:rPr lang="en-PH" smtClean="0"/>
              <a:t>07/05/2023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72E3CD-5FF4-2FDC-2D0E-D701901B8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A8FFF3-74CA-C4E9-01FF-8420AD17A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547DC4A-59E9-2329-80F8-E42968591369}"/>
              </a:ext>
            </a:extLst>
          </p:cNvPr>
          <p:cNvCxnSpPr/>
          <p:nvPr userDrawn="1"/>
        </p:nvCxnSpPr>
        <p:spPr>
          <a:xfrm>
            <a:off x="838200" y="1193976"/>
            <a:ext cx="105156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5884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51530-878B-6EF0-BEF9-1EAF6FF90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6713A5-0CA8-4FF0-333B-FE9102F2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64B01-C983-4265-8368-C4ECE8435E24}" type="datetime1">
              <a:rPr lang="en-PH" smtClean="0"/>
              <a:t>07/05/2023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F6E9AA-4949-D0A9-ECC0-441515F7B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DFE750-C877-03EF-D59D-26051429E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769EFA-C4D7-DCFC-2002-3D60B12F8AD8}"/>
              </a:ext>
            </a:extLst>
          </p:cNvPr>
          <p:cNvCxnSpPr/>
          <p:nvPr userDrawn="1"/>
        </p:nvCxnSpPr>
        <p:spPr>
          <a:xfrm>
            <a:off x="838200" y="1193976"/>
            <a:ext cx="105156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992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5C5767-C8CF-4505-E9E3-B40ADA0D3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D3C79-5111-4D37-A934-D14A277258C1}" type="datetime1">
              <a:rPr lang="en-PH" smtClean="0"/>
              <a:t>07/05/2023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BC7A14-B6ED-8BE2-9CE6-ADC42BA08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0C31F-6BA1-64A4-3DC7-E31D9A075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85163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0F6FD-E5F8-D208-0DAE-9FBCC582C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B2F0A-9880-E34E-7F57-962B07C52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184E7D-E40B-D17E-F45A-1960CE3E5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FC5085-47EF-9B85-4992-86324D054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361F-B0AC-4FF0-8BBE-683E93AED59E}" type="datetime1">
              <a:rPr lang="en-PH" smtClean="0"/>
              <a:t>07/05/2023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FF6184-7791-7DFC-C0B9-3DFA1EC65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04C2F-9887-99B0-E2BF-613CEB636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02029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D70F6-CBCE-E5EF-8666-E9D878943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672A5D-03BA-F6FF-A8F8-74691C07A2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267E41-A62F-3F2B-567A-81CEB98E4E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D0838A-678C-251A-5052-EF66DBF82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D9BDB-19B6-4D37-AFBB-8FD0B3289FFD}" type="datetime1">
              <a:rPr lang="en-PH" smtClean="0"/>
              <a:t>07/05/2023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0FB905-B29B-E4F9-5E82-AA1600B65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2FA65-7CC0-C468-B7BE-58D06DB80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48460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482194-D2E2-004F-0470-6C89CEE25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996DEA-5996-A252-A6D4-AA4208857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17C321-CA26-6233-AF37-AF7EB0E79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FC201-5FA5-436D-A6AA-1AD1F9884CA2}" type="datetime1">
              <a:rPr lang="en-PH" smtClean="0"/>
              <a:t>07/05/2023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048D1-C424-E01C-5779-AA6B14F387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CAC53-CBD1-E0D0-8719-76ACE281CC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E7BB4-C87F-4150-8FE8-8F1209DE5142}" type="slidenum">
              <a:rPr lang="en-PH" smtClean="0"/>
              <a:t>‹#›</a:t>
            </a:fld>
            <a:endParaRPr lang="en-PH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381D6F-6C55-7C6D-B0CA-F37EDC6F2B9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268787" y="6356350"/>
            <a:ext cx="2085013" cy="24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968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.arbo@students.hertie-school.or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dellegia/network-analysis-EU-procurements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networks.skewed.de/net/eu_procurements_alt" TargetMode="External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7.png"/><Relationship Id="rId5" Type="http://schemas.microsoft.com/office/2007/relationships/hdphoto" Target="../media/hdphoto1.wdp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070CC-ADAA-CB5B-14E4-4FC68461C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6501" y="746751"/>
            <a:ext cx="11490034" cy="2387600"/>
          </a:xfrm>
        </p:spPr>
        <p:txBody>
          <a:bodyPr>
            <a:normAutofit/>
          </a:bodyPr>
          <a:lstStyle/>
          <a:p>
            <a:r>
              <a:rPr lang="en-US" sz="3200" dirty="0"/>
              <a:t>Analyzing the German Public Procurement Network Structure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F9F270-725E-E4AB-EC39-2B966DF197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07402"/>
            <a:ext cx="9144000" cy="7032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Implications for corruption risk using single bidder rates</a:t>
            </a:r>
            <a:endParaRPr lang="en-PH" sz="2800" i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811E4F7-8EA2-634F-9056-CEC3F333FF27}"/>
              </a:ext>
            </a:extLst>
          </p:cNvPr>
          <p:cNvSpPr txBox="1">
            <a:spLocks/>
          </p:cNvSpPr>
          <p:nvPr/>
        </p:nvSpPr>
        <p:spPr>
          <a:xfrm>
            <a:off x="1524000" y="4842613"/>
            <a:ext cx="9144000" cy="12523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it-IT" sz="2000" dirty="0">
                <a:ea typeface="Cambria"/>
              </a:rPr>
              <a:t>Ma. Adelle Gia Arbo</a:t>
            </a:r>
          </a:p>
          <a:p>
            <a:pPr>
              <a:lnSpc>
                <a:spcPct val="100000"/>
              </a:lnSpc>
            </a:pPr>
            <a:r>
              <a:rPr lang="it-IT" sz="1400" i="1" dirty="0">
                <a:ea typeface="Cambria"/>
              </a:rPr>
              <a:t>Master of Data Science for Public Policy </a:t>
            </a:r>
          </a:p>
          <a:p>
            <a:pPr>
              <a:lnSpc>
                <a:spcPct val="100000"/>
              </a:lnSpc>
            </a:pPr>
            <a:r>
              <a:rPr lang="it-IT" sz="1400" i="1" dirty="0">
                <a:solidFill>
                  <a:schemeClr val="bg1">
                    <a:lumMod val="65000"/>
                  </a:schemeClr>
                </a:solidFill>
                <a:ea typeface="Cambria"/>
                <a:hlinkClick r:id="rId3"/>
              </a:rPr>
              <a:t>m.arbo@students.hertie-school.org</a:t>
            </a:r>
            <a:endParaRPr lang="it-IT" sz="1400" i="1" dirty="0">
              <a:solidFill>
                <a:schemeClr val="bg1">
                  <a:lumMod val="65000"/>
                </a:schemeClr>
              </a:solidFill>
              <a:ea typeface="Cambria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AB9EB6C-2433-38DC-BBD4-B0A09AE70CCC}"/>
              </a:ext>
            </a:extLst>
          </p:cNvPr>
          <p:cNvSpPr txBox="1">
            <a:spLocks/>
          </p:cNvSpPr>
          <p:nvPr/>
        </p:nvSpPr>
        <p:spPr>
          <a:xfrm>
            <a:off x="5337510" y="4451402"/>
            <a:ext cx="1508016" cy="2603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PH" sz="1200" i="1" dirty="0">
                <a:solidFill>
                  <a:schemeClr val="bg1">
                    <a:lumMod val="65000"/>
                  </a:schemeClr>
                </a:solidFill>
                <a:ea typeface="Cambria"/>
              </a:rPr>
              <a:t>10 May 2023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8AAD5E-ED5C-7A50-CC4F-1FDEBC4E1057}"/>
              </a:ext>
            </a:extLst>
          </p:cNvPr>
          <p:cNvSpPr txBox="1"/>
          <p:nvPr/>
        </p:nvSpPr>
        <p:spPr>
          <a:xfrm>
            <a:off x="3846672" y="5787186"/>
            <a:ext cx="4113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400" dirty="0">
                <a:latin typeface="+mj-lt"/>
              </a:rPr>
              <a:t>GitHub: </a:t>
            </a:r>
            <a:r>
              <a:rPr lang="en-US" sz="1400" dirty="0" err="1">
                <a:hlinkClick r:id="rId4"/>
              </a:rPr>
              <a:t>adellegia</a:t>
            </a:r>
            <a:r>
              <a:rPr lang="en-US" sz="1400" dirty="0">
                <a:hlinkClick r:id="rId4"/>
              </a:rPr>
              <a:t>/network-analysis-EU-procurements</a:t>
            </a:r>
            <a:endParaRPr lang="en-PH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74852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47E32E81-7A28-332B-8EC0-966906F2D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127" y="5208136"/>
            <a:ext cx="4449396" cy="6616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PH" sz="1800" b="1" dirty="0"/>
              <a:t>Positive</a:t>
            </a:r>
            <a:r>
              <a:rPr lang="en-PH" sz="1800" dirty="0"/>
              <a:t> and </a:t>
            </a:r>
            <a:r>
              <a:rPr lang="en-PH" sz="1800" b="1" dirty="0"/>
              <a:t>significant </a:t>
            </a:r>
            <a:r>
              <a:rPr lang="en-PH" sz="1800" dirty="0"/>
              <a:t>correlation</a:t>
            </a:r>
            <a:r>
              <a:rPr lang="en-PH" sz="1800" b="1" dirty="0"/>
              <a:t> </a:t>
            </a:r>
            <a:r>
              <a:rPr lang="en-PH" sz="1800" dirty="0"/>
              <a:t>of annual </a:t>
            </a:r>
            <a:r>
              <a:rPr lang="en-PH" sz="1800" dirty="0" err="1"/>
              <a:t>ave.</a:t>
            </a:r>
            <a:r>
              <a:rPr lang="en-PH" sz="1800" dirty="0"/>
              <a:t> </a:t>
            </a:r>
            <a:r>
              <a:rPr lang="en-PH" sz="1800" b="1" dirty="0">
                <a:solidFill>
                  <a:schemeClr val="accent6">
                    <a:lumMod val="50000"/>
                  </a:schemeClr>
                </a:solidFill>
              </a:rPr>
              <a:t>single-bidding</a:t>
            </a:r>
            <a:r>
              <a:rPr lang="en-PH" sz="1800" dirty="0"/>
              <a:t> rate and </a:t>
            </a:r>
            <a:r>
              <a:rPr lang="en-PH" sz="1800" b="1" dirty="0">
                <a:solidFill>
                  <a:srgbClr val="2F5597"/>
                </a:solidFill>
              </a:rPr>
              <a:t>corruption</a:t>
            </a:r>
            <a:r>
              <a:rPr lang="en-PH" sz="1800" dirty="0"/>
              <a:t> index in the cores.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C10FE3D-E6AE-B534-ED1F-6E59DC7A70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946" y="58275"/>
            <a:ext cx="6592584" cy="6550947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2C99E60E-45BF-3344-7FD7-D90F9C3E3944}"/>
              </a:ext>
            </a:extLst>
          </p:cNvPr>
          <p:cNvGrpSpPr/>
          <p:nvPr/>
        </p:nvGrpSpPr>
        <p:grpSpPr>
          <a:xfrm>
            <a:off x="310773" y="1419171"/>
            <a:ext cx="5359455" cy="3622127"/>
            <a:chOff x="5323417" y="1412779"/>
            <a:chExt cx="6743700" cy="4557652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8A49D181-CE49-0218-EE4E-53B03561F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23417" y="1412779"/>
              <a:ext cx="6743700" cy="4267201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9971648-8D88-B79E-DE14-DDE53295BEDC}"/>
                </a:ext>
              </a:extLst>
            </p:cNvPr>
            <p:cNvSpPr txBox="1"/>
            <p:nvPr/>
          </p:nvSpPr>
          <p:spPr>
            <a:xfrm>
              <a:off x="6098963" y="5389527"/>
              <a:ext cx="2246825" cy="5809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200" dirty="0"/>
                <a:t>*0.05 level of significance (p-value=.002 )</a:t>
              </a: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35B00563-E3F2-514C-4C74-5756DE478BF0}"/>
              </a:ext>
            </a:extLst>
          </p:cNvPr>
          <p:cNvSpPr txBox="1">
            <a:spLocks/>
          </p:cNvSpPr>
          <p:nvPr/>
        </p:nvSpPr>
        <p:spPr>
          <a:xfrm>
            <a:off x="838200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k-core analysis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C3FE2F-247E-22EE-7B57-8E40B01DF559}"/>
              </a:ext>
            </a:extLst>
          </p:cNvPr>
          <p:cNvSpPr txBox="1"/>
          <p:nvPr/>
        </p:nvSpPr>
        <p:spPr>
          <a:xfrm>
            <a:off x="0" y="6473069"/>
            <a:ext cx="6945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Wachs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, J., Fazekas, M., &amp;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Kertész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, J. (2021). Corruption risk in contracting markets: a network science perspective. </a:t>
            </a:r>
            <a:r>
              <a: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International Journal of Data Science and Analytics,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12, 45-60.</a:t>
            </a:r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35FA053-CCAA-56B9-D7CA-7418B62994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303"/>
          <a:stretch/>
        </p:blipFill>
        <p:spPr>
          <a:xfrm>
            <a:off x="7889846" y="6182544"/>
            <a:ext cx="2597533" cy="60424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96F30EA-8593-E0A3-B9AF-B744CA4CFDF7}"/>
              </a:ext>
            </a:extLst>
          </p:cNvPr>
          <p:cNvSpPr/>
          <p:nvPr/>
        </p:nvSpPr>
        <p:spPr>
          <a:xfrm>
            <a:off x="910134" y="5208136"/>
            <a:ext cx="4303310" cy="800341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60FF5F0-3117-3F59-B8F9-1708702A62B3}"/>
              </a:ext>
            </a:extLst>
          </p:cNvPr>
          <p:cNvSpPr txBox="1"/>
          <p:nvPr/>
        </p:nvSpPr>
        <p:spPr>
          <a:xfrm>
            <a:off x="838200" y="733450"/>
            <a:ext cx="4832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Correlation of single-bidding to corruption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E249D9-E92A-93B6-C62C-FCEC583B2D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00" y="5438829"/>
            <a:ext cx="360000" cy="360000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3C45DC-0FCE-CADB-3D61-A03E7807A3DA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F2BDB58-9EBE-3E03-3697-83E1ADA33122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63A7DFC-B929-270F-0156-EC39B3B102C6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6DE5A0-61FA-E7B3-5444-CCAD3A0B14FE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ED14CE3-825C-DC5E-7174-A26702585448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28859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5B00563-E3F2-514C-4C74-5756DE478BF0}"/>
              </a:ext>
            </a:extLst>
          </p:cNvPr>
          <p:cNvSpPr txBox="1">
            <a:spLocks/>
          </p:cNvSpPr>
          <p:nvPr/>
        </p:nvSpPr>
        <p:spPr>
          <a:xfrm>
            <a:off x="838200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Community detection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D09795-BFBE-D7B8-499C-394B075E1602}"/>
              </a:ext>
            </a:extLst>
          </p:cNvPr>
          <p:cNvSpPr txBox="1"/>
          <p:nvPr/>
        </p:nvSpPr>
        <p:spPr>
          <a:xfrm>
            <a:off x="898160" y="733450"/>
            <a:ext cx="3289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Greedy algorithm on k-cores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DB11921-8DF0-6BC2-127B-188FDC2C8A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356" y="50404"/>
            <a:ext cx="6593644" cy="6552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3B4546-8EF2-1067-6E5D-F68A07E968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04" b="59884"/>
          <a:stretch/>
        </p:blipFill>
        <p:spPr>
          <a:xfrm>
            <a:off x="7889846" y="6489821"/>
            <a:ext cx="2597533" cy="222129"/>
          </a:xfrm>
          <a:prstGeom prst="rect">
            <a:avLst/>
          </a:prstGeom>
        </p:spPr>
      </p:pic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C5341A5D-EB59-B255-774B-9B330BF3E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857" y="5749350"/>
            <a:ext cx="4185863" cy="66164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b="1" dirty="0"/>
              <a:t>Single-bidding</a:t>
            </a:r>
            <a:r>
              <a:rPr lang="en-US" sz="1800" dirty="0"/>
              <a:t> is </a:t>
            </a:r>
            <a:r>
              <a:rPr lang="en-US" sz="1800" b="1" dirty="0"/>
              <a:t>overrepresented</a:t>
            </a:r>
            <a:r>
              <a:rPr lang="en-US" sz="1800" dirty="0"/>
              <a:t> among the edges of some </a:t>
            </a:r>
            <a:r>
              <a:rPr lang="en-US" sz="1800" b="1" dirty="0"/>
              <a:t>clusters</a:t>
            </a:r>
            <a:r>
              <a:rPr lang="en-US" sz="1800" dirty="0"/>
              <a:t>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F9758AF-AFAD-3649-ECC5-361AF52F0E0C}"/>
              </a:ext>
            </a:extLst>
          </p:cNvPr>
          <p:cNvSpPr/>
          <p:nvPr/>
        </p:nvSpPr>
        <p:spPr>
          <a:xfrm>
            <a:off x="910134" y="5712375"/>
            <a:ext cx="4303310" cy="626302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93D33A7-5E17-0282-A66D-34C4C2DE32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00" y="5835625"/>
            <a:ext cx="360000" cy="360000"/>
          </a:xfrm>
          <a:prstGeom prst="rect">
            <a:avLst/>
          </a:prstGeom>
        </p:spPr>
      </p:pic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9917F8BA-EABB-1FF8-C8A7-460E6CF402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196181"/>
              </p:ext>
            </p:extLst>
          </p:nvPr>
        </p:nvGraphicFramePr>
        <p:xfrm>
          <a:off x="898160" y="1506141"/>
          <a:ext cx="4157300" cy="2989263"/>
        </p:xfrm>
        <a:graphic>
          <a:graphicData uri="http://schemas.openxmlformats.org/drawingml/2006/table">
            <a:tbl>
              <a:tblPr firstRow="1"/>
              <a:tblGrid>
                <a:gridCol w="626700">
                  <a:extLst>
                    <a:ext uri="{9D8B030D-6E8A-4147-A177-3AD203B41FA5}">
                      <a16:colId xmlns:a16="http://schemas.microsoft.com/office/drawing/2014/main" val="3448538729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635879234"/>
                    </a:ext>
                  </a:extLst>
                </a:gridCol>
                <a:gridCol w="1192940">
                  <a:extLst>
                    <a:ext uri="{9D8B030D-6E8A-4147-A177-3AD203B41FA5}">
                      <a16:colId xmlns:a16="http://schemas.microsoft.com/office/drawing/2014/main" val="340963797"/>
                    </a:ext>
                  </a:extLst>
                </a:gridCol>
                <a:gridCol w="1347060">
                  <a:extLst>
                    <a:ext uri="{9D8B030D-6E8A-4147-A177-3AD203B41FA5}">
                      <a16:colId xmlns:a16="http://schemas.microsoft.com/office/drawing/2014/main" val="852116051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 Comms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Modularity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highest μ(</a:t>
                      </a:r>
                      <a:r>
                        <a:rPr lang="en-PH" sz="1600" b="1" kern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sbr</a:t>
                      </a: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 of a comm.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638377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0.58</a:t>
                      </a:r>
                      <a:endParaRPr lang="en-PH" sz="1600" kern="1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283894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0.55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0.38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115176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0.16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07756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0.52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02100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0.54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0.19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73003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0.50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417657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0.56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856060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0.50</a:t>
                      </a:r>
                      <a:endParaRPr lang="en-PH" sz="1600" kern="1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47944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0.26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774987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Ave.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8.22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0.53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0.33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4321844"/>
                  </a:ext>
                </a:extLst>
              </a:tr>
            </a:tbl>
          </a:graphicData>
        </a:graphic>
      </p:graphicFrame>
      <p:sp>
        <p:nvSpPr>
          <p:cNvPr id="23" name="Rectangle 22">
            <a:extLst>
              <a:ext uri="{FF2B5EF4-FFF2-40B4-BE49-F238E27FC236}">
                <a16:creationId xmlns:a16="http://schemas.microsoft.com/office/drawing/2014/main" id="{2496F111-2E88-6A68-0EDB-6F036C078DA4}"/>
              </a:ext>
            </a:extLst>
          </p:cNvPr>
          <p:cNvSpPr/>
          <p:nvPr/>
        </p:nvSpPr>
        <p:spPr>
          <a:xfrm>
            <a:off x="2722598" y="4205487"/>
            <a:ext cx="825498" cy="29838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6AA35C8-B599-4A36-0E77-208AEF3E7A67}"/>
              </a:ext>
            </a:extLst>
          </p:cNvPr>
          <p:cNvCxnSpPr>
            <a:cxnSpLocks/>
          </p:cNvCxnSpPr>
          <p:nvPr/>
        </p:nvCxnSpPr>
        <p:spPr>
          <a:xfrm>
            <a:off x="3135347" y="4503871"/>
            <a:ext cx="0" cy="33059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8957B10-9518-5936-76D4-67EB414A94FA}"/>
              </a:ext>
            </a:extLst>
          </p:cNvPr>
          <p:cNvSpPr txBox="1"/>
          <p:nvPr/>
        </p:nvSpPr>
        <p:spPr>
          <a:xfrm>
            <a:off x="1879175" y="4767084"/>
            <a:ext cx="26782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0" u="none" strike="noStrike" baseline="0" dirty="0">
                <a:solidFill>
                  <a:srgbClr val="131413"/>
                </a:solidFill>
                <a:latin typeface="Times-Roman"/>
              </a:rPr>
              <a:t>nodes w/in same community are interconnected</a:t>
            </a: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55E36312-6969-A214-DCFC-0D46D4FCC730}"/>
              </a:ext>
            </a:extLst>
          </p:cNvPr>
          <p:cNvSpPr/>
          <p:nvPr/>
        </p:nvSpPr>
        <p:spPr>
          <a:xfrm>
            <a:off x="5078990" y="2287464"/>
            <a:ext cx="342083" cy="204666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62E00AB-525B-5BF9-7F0C-8281602B9D8E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D466797-AEEA-F45A-155D-077E04CC86D2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ABF0173-FAEE-BF1C-9FF7-4EFCE4DE08BE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F223C18-C436-80C9-AA87-36CA499E5B3B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6711DEB-C937-2C54-6FCA-DCD00C4DE67F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252053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499F-7F63-6031-75A2-CDBA24147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927"/>
            <a:ext cx="10515600" cy="928172"/>
          </a:xfrm>
        </p:spPr>
        <p:txBody>
          <a:bodyPr/>
          <a:lstStyle/>
          <a:p>
            <a:r>
              <a:rPr lang="en-US" dirty="0"/>
              <a:t>Summary statistics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A4A4A3-F36A-C0CE-B34D-FEB941EBCA7F}"/>
              </a:ext>
            </a:extLst>
          </p:cNvPr>
          <p:cNvSpPr txBox="1"/>
          <p:nvPr/>
        </p:nvSpPr>
        <p:spPr>
          <a:xfrm>
            <a:off x="838200" y="733450"/>
            <a:ext cx="33600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k-core subgraphs 2008-2016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7312809-3AB1-7A36-C18B-8C48F4C76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1795952"/>
              </p:ext>
            </p:extLst>
          </p:nvPr>
        </p:nvGraphicFramePr>
        <p:xfrm>
          <a:off x="838200" y="1279369"/>
          <a:ext cx="10515600" cy="2977642"/>
        </p:xfrm>
        <a:graphic>
          <a:graphicData uri="http://schemas.openxmlformats.org/drawingml/2006/table">
            <a:tbl>
              <a:tblPr firstRow="1"/>
              <a:tblGrid>
                <a:gridCol w="859839">
                  <a:extLst>
                    <a:ext uri="{9D8B030D-6E8A-4147-A177-3AD203B41FA5}">
                      <a16:colId xmlns:a16="http://schemas.microsoft.com/office/drawing/2014/main" val="1607074181"/>
                    </a:ext>
                  </a:extLst>
                </a:gridCol>
                <a:gridCol w="947432">
                  <a:extLst>
                    <a:ext uri="{9D8B030D-6E8A-4147-A177-3AD203B41FA5}">
                      <a16:colId xmlns:a16="http://schemas.microsoft.com/office/drawing/2014/main" val="1235321566"/>
                    </a:ext>
                  </a:extLst>
                </a:gridCol>
                <a:gridCol w="832131">
                  <a:extLst>
                    <a:ext uri="{9D8B030D-6E8A-4147-A177-3AD203B41FA5}">
                      <a16:colId xmlns:a16="http://schemas.microsoft.com/office/drawing/2014/main" val="1378725025"/>
                    </a:ext>
                  </a:extLst>
                </a:gridCol>
                <a:gridCol w="859839">
                  <a:extLst>
                    <a:ext uri="{9D8B030D-6E8A-4147-A177-3AD203B41FA5}">
                      <a16:colId xmlns:a16="http://schemas.microsoft.com/office/drawing/2014/main" val="458506517"/>
                    </a:ext>
                  </a:extLst>
                </a:gridCol>
                <a:gridCol w="740069">
                  <a:extLst>
                    <a:ext uri="{9D8B030D-6E8A-4147-A177-3AD203B41FA5}">
                      <a16:colId xmlns:a16="http://schemas.microsoft.com/office/drawing/2014/main" val="3743536057"/>
                    </a:ext>
                  </a:extLst>
                </a:gridCol>
                <a:gridCol w="859839">
                  <a:extLst>
                    <a:ext uri="{9D8B030D-6E8A-4147-A177-3AD203B41FA5}">
                      <a16:colId xmlns:a16="http://schemas.microsoft.com/office/drawing/2014/main" val="1591476102"/>
                    </a:ext>
                  </a:extLst>
                </a:gridCol>
                <a:gridCol w="1023406">
                  <a:extLst>
                    <a:ext uri="{9D8B030D-6E8A-4147-A177-3AD203B41FA5}">
                      <a16:colId xmlns:a16="http://schemas.microsoft.com/office/drawing/2014/main" val="1068281937"/>
                    </a:ext>
                  </a:extLst>
                </a:gridCol>
                <a:gridCol w="875928">
                  <a:extLst>
                    <a:ext uri="{9D8B030D-6E8A-4147-A177-3AD203B41FA5}">
                      <a16:colId xmlns:a16="http://schemas.microsoft.com/office/drawing/2014/main" val="198785133"/>
                    </a:ext>
                  </a:extLst>
                </a:gridCol>
                <a:gridCol w="875928">
                  <a:extLst>
                    <a:ext uri="{9D8B030D-6E8A-4147-A177-3AD203B41FA5}">
                      <a16:colId xmlns:a16="http://schemas.microsoft.com/office/drawing/2014/main" val="3417185624"/>
                    </a:ext>
                  </a:extLst>
                </a:gridCol>
                <a:gridCol w="823193">
                  <a:extLst>
                    <a:ext uri="{9D8B030D-6E8A-4147-A177-3AD203B41FA5}">
                      <a16:colId xmlns:a16="http://schemas.microsoft.com/office/drawing/2014/main" val="648448634"/>
                    </a:ext>
                  </a:extLst>
                </a:gridCol>
                <a:gridCol w="908998">
                  <a:extLst>
                    <a:ext uri="{9D8B030D-6E8A-4147-A177-3AD203B41FA5}">
                      <a16:colId xmlns:a16="http://schemas.microsoft.com/office/drawing/2014/main" val="1100965730"/>
                    </a:ext>
                  </a:extLst>
                </a:gridCol>
                <a:gridCol w="908998">
                  <a:extLst>
                    <a:ext uri="{9D8B030D-6E8A-4147-A177-3AD203B41FA5}">
                      <a16:colId xmlns:a16="http://schemas.microsoft.com/office/drawing/2014/main" val="2574574070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Contracts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Nodes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Winners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Issuers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Density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R-A clust.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μ(Deg</a:t>
                      </a:r>
                      <a:r>
                        <a:rPr lang="en-PH" sz="1600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σ(Deg</a:t>
                      </a:r>
                      <a:r>
                        <a:rPr lang="en-PH" sz="1600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μ(Deg</a:t>
                      </a:r>
                      <a:r>
                        <a:rPr lang="en-PH" sz="1600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σ(</a:t>
                      </a:r>
                      <a:r>
                        <a:rPr lang="en-PH" sz="1600" kern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Deg</a:t>
                      </a:r>
                      <a:r>
                        <a:rPr lang="en-PH" sz="1600" kern="0" baseline="-25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)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CV(</a:t>
                      </a:r>
                      <a:r>
                        <a:rPr lang="en-PH" sz="1600" i="1" kern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sbr</a:t>
                      </a: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654150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1,179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516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0.00887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5.19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3.32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1.44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742255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2,221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866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477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0.00593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4.66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3.00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5.71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3.90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2.06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220945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770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0.02849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6.21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7.06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4.92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1.16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651641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3,717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1,306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538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0.00436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0.06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4.84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3.72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6.91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6.45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1.41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66896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1,057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319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0.02084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6.18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3.41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7.14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5.34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1.42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350221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1,332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395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0.01712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6.03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7.66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6.46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1.59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807622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1,934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539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0.01334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6.60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3.75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7.86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1.43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385748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2,993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784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0.00975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6.88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4.76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8.58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1.82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158960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2,946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810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443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0.00899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6.65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4.29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8.03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2.10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170648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Average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2,017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641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358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0.01308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5.79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3.50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6.07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1.60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510137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18,149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122213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F2210A8-FD60-24FC-612D-0DD628AC7C04}"/>
              </a:ext>
            </a:extLst>
          </p:cNvPr>
          <p:cNvSpPr txBox="1"/>
          <p:nvPr/>
        </p:nvSpPr>
        <p:spPr>
          <a:xfrm>
            <a:off x="4419468" y="4590570"/>
            <a:ext cx="33161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H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higher density and clustering in core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PH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than in largest conn. comp.</a:t>
            </a:r>
          </a:p>
          <a:p>
            <a:pPr algn="ctr"/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</a:t>
            </a:r>
            <a:r>
              <a:rPr lang="en-PH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stronger connectivity in core</a:t>
            </a:r>
            <a:endParaRPr lang="en-PH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C92199-9075-F370-BF3B-E332C2F275E6}"/>
              </a:ext>
            </a:extLst>
          </p:cNvPr>
          <p:cNvSpPr/>
          <p:nvPr/>
        </p:nvSpPr>
        <p:spPr>
          <a:xfrm>
            <a:off x="5033211" y="3739415"/>
            <a:ext cx="2125577" cy="29838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chemeClr val="accent2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D8D078-747E-AFA8-07B5-A2F5EFC5941D}"/>
              </a:ext>
            </a:extLst>
          </p:cNvPr>
          <p:cNvCxnSpPr>
            <a:cxnSpLocks/>
          </p:cNvCxnSpPr>
          <p:nvPr/>
        </p:nvCxnSpPr>
        <p:spPr>
          <a:xfrm>
            <a:off x="6077552" y="4037799"/>
            <a:ext cx="0" cy="456664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BAA5666-6516-5E70-9817-0610AA6441D5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9F7E184-BA91-0395-6D05-6E7A5EF902DD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1C84990-8541-A56E-CF4B-37146B6C22BA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65E19C3-68C4-9C36-9A75-BAE12AEB0295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29C95A9-BA59-2F84-A47C-3C1BDE410172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265109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63104D-8AB8-3D1E-F261-6B3262B17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980" y="71213"/>
            <a:ext cx="6584757" cy="654316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2FCE45-7278-9B0F-0F93-77728FECE7F9}"/>
              </a:ext>
            </a:extLst>
          </p:cNvPr>
          <p:cNvSpPr txBox="1">
            <a:spLocks/>
          </p:cNvSpPr>
          <p:nvPr/>
        </p:nvSpPr>
        <p:spPr>
          <a:xfrm>
            <a:off x="838200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Hubs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BA33D3-09E2-8EA1-D4CE-73120E54AA29}"/>
              </a:ext>
            </a:extLst>
          </p:cNvPr>
          <p:cNvSpPr txBox="1"/>
          <p:nvPr/>
        </p:nvSpPr>
        <p:spPr>
          <a:xfrm>
            <a:off x="898160" y="733450"/>
            <a:ext cx="2333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Hubs avoiding hubs</a:t>
            </a: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45BD14D5-6E81-ED23-D82F-123D15A17943}"/>
              </a:ext>
            </a:extLst>
          </p:cNvPr>
          <p:cNvSpPr txBox="1">
            <a:spLocks/>
          </p:cNvSpPr>
          <p:nvPr/>
        </p:nvSpPr>
        <p:spPr>
          <a:xfrm>
            <a:off x="1464440" y="2220291"/>
            <a:ext cx="3416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Disassortative nature</a:t>
            </a:r>
          </a:p>
          <a:p>
            <a:pPr marL="0" indent="0">
              <a:buNone/>
            </a:pPr>
            <a:r>
              <a:rPr lang="en-US" sz="1800" b="1" i="1" dirty="0"/>
              <a:t>Pearson </a:t>
            </a:r>
            <a:r>
              <a:rPr lang="el-GR" sz="1800" b="1" i="1" dirty="0"/>
              <a:t>ρ</a:t>
            </a:r>
            <a:r>
              <a:rPr lang="en-US" sz="1800" b="1" i="1" dirty="0"/>
              <a:t> = </a:t>
            </a:r>
            <a:r>
              <a:rPr lang="en-US" sz="1800" b="1" dirty="0"/>
              <a:t>-0.09 </a:t>
            </a:r>
          </a:p>
          <a:p>
            <a:pPr marL="0" indent="0">
              <a:buNone/>
            </a:pPr>
            <a:r>
              <a:rPr lang="en-US" sz="1800" dirty="0"/>
              <a:t>(</a:t>
            </a:r>
            <a:r>
              <a:rPr lang="en-US" sz="1800" dirty="0" err="1"/>
              <a:t>ave.</a:t>
            </a:r>
            <a:r>
              <a:rPr lang="en-US" sz="1800" dirty="0"/>
              <a:t> degree correlation in cores) 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EDE4A380-2BF1-0BF7-0230-FEA60BB91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892" y="4104372"/>
            <a:ext cx="4449396" cy="66164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800" dirty="0"/>
              <a:t>The network displays a </a:t>
            </a:r>
            <a:r>
              <a:rPr lang="en-US" sz="1800" b="1" dirty="0"/>
              <a:t>hub and-spoke </a:t>
            </a:r>
            <a:r>
              <a:rPr lang="en-US" sz="1800" dirty="0"/>
              <a:t>character, making it </a:t>
            </a:r>
            <a:r>
              <a:rPr lang="en-US" sz="1800" b="1" dirty="0"/>
              <a:t>disassortative</a:t>
            </a:r>
            <a:r>
              <a:rPr lang="en-US" sz="1800" dirty="0"/>
              <a:t>.</a:t>
            </a:r>
            <a:endParaRPr lang="en-PH" sz="18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92695F-3228-CA17-9200-5C3839156D20}"/>
              </a:ext>
            </a:extLst>
          </p:cNvPr>
          <p:cNvSpPr/>
          <p:nvPr/>
        </p:nvSpPr>
        <p:spPr>
          <a:xfrm>
            <a:off x="1040591" y="4065136"/>
            <a:ext cx="4204509" cy="661649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BE2CDD-7F43-D9EF-D67B-95C416EBCD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57" y="4295829"/>
            <a:ext cx="360000" cy="36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7CCFAB-9A7B-03CB-8756-7DA4D1F13F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303"/>
          <a:stretch/>
        </p:blipFill>
        <p:spPr>
          <a:xfrm>
            <a:off x="7889846" y="6182544"/>
            <a:ext cx="2597533" cy="60424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EEFDA12-937C-E00E-C463-601BAA42CC1A}"/>
              </a:ext>
            </a:extLst>
          </p:cNvPr>
          <p:cNvSpPr txBox="1"/>
          <p:nvPr/>
        </p:nvSpPr>
        <p:spPr>
          <a:xfrm>
            <a:off x="8686800" y="6368161"/>
            <a:ext cx="1404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000" dirty="0"/>
              <a:t>(top 10 highest degree)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7F9F9E-3D6A-7367-920E-FE874FCEE596}"/>
              </a:ext>
            </a:extLst>
          </p:cNvPr>
          <p:cNvSpPr txBox="1"/>
          <p:nvPr/>
        </p:nvSpPr>
        <p:spPr>
          <a:xfrm>
            <a:off x="8686800" y="6522542"/>
            <a:ext cx="1404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1000" dirty="0"/>
              <a:t>(top 10 highest degree)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9ABAC8-F818-827C-3545-4279EC25CD05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0CD6FE2-C015-A1B1-164E-0C16E51BB1ED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5DF8FBC-BD7C-9307-B6C0-D6F4441C2CD2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D7E2E02-0F5D-D1AE-CF9C-332394657B39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59F86B2-997A-11CF-E1FB-4D42A4067369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89314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5B00563-E3F2-514C-4C74-5756DE478BF0}"/>
              </a:ext>
            </a:extLst>
          </p:cNvPr>
          <p:cNvSpPr txBox="1">
            <a:spLocks/>
          </p:cNvSpPr>
          <p:nvPr/>
        </p:nvSpPr>
        <p:spPr>
          <a:xfrm>
            <a:off x="838200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Hubs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D09795-BFBE-D7B8-499C-394B075E1602}"/>
              </a:ext>
            </a:extLst>
          </p:cNvPr>
          <p:cNvSpPr txBox="1"/>
          <p:nvPr/>
        </p:nvSpPr>
        <p:spPr>
          <a:xfrm>
            <a:off x="898160" y="733450"/>
            <a:ext cx="20648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Degree centrality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2C96DC-D0E0-66F4-183C-8D3C222B6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337" y="602013"/>
            <a:ext cx="5875078" cy="6182914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42A5770-0FE4-073A-5F38-585354169A0F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16BADA1-5AE1-EC1C-A614-D0FE89D24777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ADC1CA9-6E06-7744-E6B3-BC16EE2360E8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A0A593-9429-9F69-FEC0-1924F1A32742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9C797CA-2A74-B517-0A8C-E50947AB2BA8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8F790148-0B04-73CC-E4D1-2A7482AB6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892" y="4104372"/>
            <a:ext cx="4449396" cy="66164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800" dirty="0"/>
              <a:t>Hubs are </a:t>
            </a:r>
            <a:r>
              <a:rPr lang="en-US" sz="1800" b="1" dirty="0"/>
              <a:t>central and influential </a:t>
            </a:r>
            <a:r>
              <a:rPr lang="en-US" sz="1800" dirty="0"/>
              <a:t>nodes in the network across years.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96E5A11-FD50-1455-CBFE-6DBC51B11F8F}"/>
              </a:ext>
            </a:extLst>
          </p:cNvPr>
          <p:cNvSpPr/>
          <p:nvPr/>
        </p:nvSpPr>
        <p:spPr>
          <a:xfrm>
            <a:off x="1040591" y="4065136"/>
            <a:ext cx="4204509" cy="661649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32B11F-3ED5-FEAF-0BA7-D9B828FA0B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57" y="4295829"/>
            <a:ext cx="360000" cy="36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9BFB760-AEDF-A8BF-0CDA-A914100D6EB8}"/>
              </a:ext>
            </a:extLst>
          </p:cNvPr>
          <p:cNvSpPr txBox="1"/>
          <p:nvPr/>
        </p:nvSpPr>
        <p:spPr>
          <a:xfrm>
            <a:off x="788657" y="2375310"/>
            <a:ext cx="5111137" cy="928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+mj-lt"/>
              </a:rPr>
              <a:t>These actors may better leverage their position to </a:t>
            </a:r>
            <a:r>
              <a:rPr lang="en-US" b="1" i="0" dirty="0">
                <a:effectLst/>
                <a:latin typeface="+mj-lt"/>
              </a:rPr>
              <a:t>negotiate better prices, terms, or conditions </a:t>
            </a:r>
            <a:r>
              <a:rPr lang="en-US" b="0" i="0" dirty="0">
                <a:effectLst/>
                <a:latin typeface="+mj-lt"/>
              </a:rPr>
              <a:t>with buyers or suppliers</a:t>
            </a:r>
            <a:endParaRPr lang="en-PH" dirty="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2C6952-24C0-E965-0FA4-3C7FEE7AA2AB}"/>
              </a:ext>
            </a:extLst>
          </p:cNvPr>
          <p:cNvSpPr txBox="1"/>
          <p:nvPr/>
        </p:nvSpPr>
        <p:spPr>
          <a:xfrm>
            <a:off x="8038633" y="6469038"/>
            <a:ext cx="254768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000" dirty="0"/>
              <a:t>top 10 highest degree winners and issuers</a:t>
            </a:r>
          </a:p>
        </p:txBody>
      </p:sp>
    </p:spTree>
    <p:extLst>
      <p:ext uri="{BB962C8B-B14F-4D97-AF65-F5344CB8AC3E}">
        <p14:creationId xmlns:p14="http://schemas.microsoft.com/office/powerpoint/2010/main" val="378192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5B00563-E3F2-514C-4C74-5756DE478BF0}"/>
              </a:ext>
            </a:extLst>
          </p:cNvPr>
          <p:cNvSpPr txBox="1">
            <a:spLocks/>
          </p:cNvSpPr>
          <p:nvPr/>
        </p:nvSpPr>
        <p:spPr>
          <a:xfrm>
            <a:off x="838200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Hubs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D09795-BFBE-D7B8-499C-394B075E1602}"/>
              </a:ext>
            </a:extLst>
          </p:cNvPr>
          <p:cNvSpPr txBox="1"/>
          <p:nvPr/>
        </p:nvSpPr>
        <p:spPr>
          <a:xfrm>
            <a:off x="898160" y="733450"/>
            <a:ext cx="2365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Closeness centrality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2A5770-0FE4-073A-5F38-585354169A0F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16BADA1-5AE1-EC1C-A614-D0FE89D24777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ADC1CA9-6E06-7744-E6B3-BC16EE2360E8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A0A593-9429-9F69-FEC0-1924F1A32742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9C797CA-2A74-B517-0A8C-E50947AB2BA8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8F790148-0B04-73CC-E4D1-2A7482AB6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892" y="4104372"/>
            <a:ext cx="4449396" cy="66164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800" dirty="0"/>
              <a:t>Hubs are </a:t>
            </a:r>
            <a:r>
              <a:rPr lang="en-US" sz="1800" b="1" dirty="0"/>
              <a:t>central and influential </a:t>
            </a:r>
            <a:r>
              <a:rPr lang="en-US" sz="1800" dirty="0"/>
              <a:t>nodes in the network across years.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96E5A11-FD50-1455-CBFE-6DBC51B11F8F}"/>
              </a:ext>
            </a:extLst>
          </p:cNvPr>
          <p:cNvSpPr/>
          <p:nvPr/>
        </p:nvSpPr>
        <p:spPr>
          <a:xfrm>
            <a:off x="1040591" y="4065136"/>
            <a:ext cx="4204509" cy="661649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32B11F-3ED5-FEAF-0BA7-D9B828FA0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57" y="4295829"/>
            <a:ext cx="360000" cy="36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13A119-681F-3096-F9A5-68F8C9E3AE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324" y="640704"/>
            <a:ext cx="5810976" cy="61154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755690-3235-84FE-D47C-288791EA843B}"/>
              </a:ext>
            </a:extLst>
          </p:cNvPr>
          <p:cNvSpPr txBox="1"/>
          <p:nvPr/>
        </p:nvSpPr>
        <p:spPr>
          <a:xfrm>
            <a:off x="8038633" y="6469038"/>
            <a:ext cx="254768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000" dirty="0"/>
              <a:t>top 10 highest degree winners and issuers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02B386-6F1F-477F-4348-B750DF2928BB}"/>
              </a:ext>
            </a:extLst>
          </p:cNvPr>
          <p:cNvSpPr txBox="1"/>
          <p:nvPr/>
        </p:nvSpPr>
        <p:spPr>
          <a:xfrm>
            <a:off x="788657" y="2375310"/>
            <a:ext cx="5111137" cy="928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+mj-lt"/>
              </a:rPr>
              <a:t>These actors may better leverage their position to </a:t>
            </a:r>
            <a:r>
              <a:rPr lang="en-US" b="1" i="0" dirty="0">
                <a:effectLst/>
                <a:latin typeface="+mj-lt"/>
              </a:rPr>
              <a:t>negotiate better prices, terms, or conditions </a:t>
            </a:r>
            <a:r>
              <a:rPr lang="en-US" b="0" i="0" dirty="0">
                <a:effectLst/>
                <a:latin typeface="+mj-lt"/>
              </a:rPr>
              <a:t>with buyers or suppliers</a:t>
            </a:r>
            <a:endParaRPr lang="en-PH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55323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5B00563-E3F2-514C-4C74-5756DE478BF0}"/>
              </a:ext>
            </a:extLst>
          </p:cNvPr>
          <p:cNvSpPr txBox="1">
            <a:spLocks/>
          </p:cNvSpPr>
          <p:nvPr/>
        </p:nvSpPr>
        <p:spPr>
          <a:xfrm>
            <a:off x="838200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Hubs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D09795-BFBE-D7B8-499C-394B075E1602}"/>
              </a:ext>
            </a:extLst>
          </p:cNvPr>
          <p:cNvSpPr txBox="1"/>
          <p:nvPr/>
        </p:nvSpPr>
        <p:spPr>
          <a:xfrm>
            <a:off x="898160" y="733450"/>
            <a:ext cx="27370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Betweenness centrality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2A5770-0FE4-073A-5F38-585354169A0F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16BADA1-5AE1-EC1C-A614-D0FE89D24777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ADC1CA9-6E06-7744-E6B3-BC16EE2360E8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A0A593-9429-9F69-FEC0-1924F1A32742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9C797CA-2A74-B517-0A8C-E50947AB2BA8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8F790148-0B04-73CC-E4D1-2A7482AB6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892" y="4104372"/>
            <a:ext cx="4449396" cy="66164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800" dirty="0"/>
              <a:t>Hubs are </a:t>
            </a:r>
            <a:r>
              <a:rPr lang="en-US" sz="1800" b="1" dirty="0"/>
              <a:t>central and influential </a:t>
            </a:r>
            <a:r>
              <a:rPr lang="en-US" sz="1800" dirty="0"/>
              <a:t>nodes in the network across years.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96E5A11-FD50-1455-CBFE-6DBC51B11F8F}"/>
              </a:ext>
            </a:extLst>
          </p:cNvPr>
          <p:cNvSpPr/>
          <p:nvPr/>
        </p:nvSpPr>
        <p:spPr>
          <a:xfrm>
            <a:off x="1040591" y="4065136"/>
            <a:ext cx="4204509" cy="661649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32B11F-3ED5-FEAF-0BA7-D9B828FA0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57" y="4295829"/>
            <a:ext cx="360000" cy="36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F30FFF-5A40-2FD5-573F-C697510448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80807"/>
            <a:ext cx="5712816" cy="61245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376F8FF-3408-FAA4-099A-C1B48C39CC45}"/>
              </a:ext>
            </a:extLst>
          </p:cNvPr>
          <p:cNvSpPr txBox="1"/>
          <p:nvPr/>
        </p:nvSpPr>
        <p:spPr>
          <a:xfrm>
            <a:off x="8038633" y="6469038"/>
            <a:ext cx="254768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1000" dirty="0"/>
              <a:t>top 10 highest degree winners and issuers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50EBB4-1D4F-A3BB-7692-FA55B6B51938}"/>
              </a:ext>
            </a:extLst>
          </p:cNvPr>
          <p:cNvSpPr txBox="1"/>
          <p:nvPr/>
        </p:nvSpPr>
        <p:spPr>
          <a:xfrm>
            <a:off x="788657" y="2375310"/>
            <a:ext cx="5111137" cy="928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+mj-lt"/>
              </a:rPr>
              <a:t>These actors may better leverage their position to </a:t>
            </a:r>
            <a:r>
              <a:rPr lang="en-US" b="1" i="0" dirty="0">
                <a:effectLst/>
                <a:latin typeface="+mj-lt"/>
              </a:rPr>
              <a:t>negotiate better prices, terms, or conditions </a:t>
            </a:r>
            <a:r>
              <a:rPr lang="en-US" b="0" i="0" dirty="0">
                <a:effectLst/>
                <a:latin typeface="+mj-lt"/>
              </a:rPr>
              <a:t>with buyers or suppliers</a:t>
            </a:r>
            <a:endParaRPr lang="en-PH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5043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5B00563-E3F2-514C-4C74-5756DE478BF0}"/>
              </a:ext>
            </a:extLst>
          </p:cNvPr>
          <p:cNvSpPr txBox="1">
            <a:spLocks/>
          </p:cNvSpPr>
          <p:nvPr/>
        </p:nvSpPr>
        <p:spPr>
          <a:xfrm>
            <a:off x="838200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Policy Implications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D09795-BFBE-D7B8-499C-394B075E1602}"/>
              </a:ext>
            </a:extLst>
          </p:cNvPr>
          <p:cNvSpPr txBox="1"/>
          <p:nvPr/>
        </p:nvSpPr>
        <p:spPr>
          <a:xfrm>
            <a:off x="898160" y="733450"/>
            <a:ext cx="3324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Conclusions and future work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32145620-CF63-A104-AE24-0DFCEE600CF6}"/>
              </a:ext>
            </a:extLst>
          </p:cNvPr>
          <p:cNvSpPr txBox="1">
            <a:spLocks/>
          </p:cNvSpPr>
          <p:nvPr/>
        </p:nvSpPr>
        <p:spPr>
          <a:xfrm>
            <a:off x="898159" y="1729083"/>
            <a:ext cx="1027898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German public procurement market exhibits characteristics of a </a:t>
            </a:r>
            <a:r>
              <a:rPr lang="en-PH" sz="1800" b="1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scale-free disassortative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network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</a:t>
            </a:r>
            <a:r>
              <a:rPr lang="en-US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are issuers and winners involved in several contracts (</a:t>
            </a:r>
            <a:r>
              <a:rPr lang="en-US" sz="1800" b="1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hubs</a:t>
            </a:r>
            <a:r>
              <a:rPr lang="en-US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), while majority involved in few contracts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high-degree nodes tend to be connected to low-degree nodes, v.v.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kern="0" dirty="0">
                <a:solidFill>
                  <a:srgbClr val="24292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en-US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 </a:t>
            </a:r>
            <a:r>
              <a:rPr lang="en-US" sz="1800" b="1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core</a:t>
            </a:r>
            <a:r>
              <a:rPr lang="en-US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plays a critical role in the network</a:t>
            </a:r>
            <a:endParaRPr lang="en-PH" sz="1800" kern="0" dirty="0">
              <a:solidFill>
                <a:srgbClr val="24292F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+ significant correlation b/w corruption risk and index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Risk of corruption more prevalent in certain communities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But centralization-corruption relationship still unknown – need to test null model (e.</a:t>
            </a:r>
            <a:r>
              <a:rPr lang="en-PH" sz="1800" kern="0" dirty="0">
                <a:solidFill>
                  <a:srgbClr val="24292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g., randomized by sector)</a:t>
            </a:r>
            <a:endParaRPr lang="en-PH" sz="1800" kern="0" dirty="0">
              <a:solidFill>
                <a:srgbClr val="24292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PH" sz="1800" b="1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Hubs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are central and </a:t>
            </a:r>
            <a:r>
              <a:rPr lang="en-PH" sz="1800" b="1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influential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actors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PH" sz="1800" kern="0" dirty="0">
                <a:solidFill>
                  <a:srgbClr val="24292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May correspond to companies with </a:t>
            </a:r>
            <a:r>
              <a:rPr lang="en-PH" sz="1800" b="1" kern="0" dirty="0">
                <a:solidFill>
                  <a:srgbClr val="24292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high market shares </a:t>
            </a:r>
            <a:r>
              <a:rPr lang="en-PH" sz="1800" kern="0" dirty="0">
                <a:solidFill>
                  <a:srgbClr val="24292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(greater bargaining power); or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Public institutions with </a:t>
            </a:r>
            <a:r>
              <a:rPr lang="en-PH" sz="1800" b="1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control over the market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Future work can be done to detect signals of bid-rigging and market competition in the EU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D7F3557A-3A19-4C80-5799-12C0AD627929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2F4BFCB-BB9D-7958-1452-920C29B4E0AC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2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01F6B00-2887-8F26-3F61-9C1BAD179C72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09BABB0-556E-8B04-7829-ECF8D3C9D813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3F202CE-21DD-A7D6-1620-A12066433E0A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17073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5B00563-E3F2-514C-4C74-5756DE478BF0}"/>
              </a:ext>
            </a:extLst>
          </p:cNvPr>
          <p:cNvSpPr txBox="1">
            <a:spLocks/>
          </p:cNvSpPr>
          <p:nvPr/>
        </p:nvSpPr>
        <p:spPr>
          <a:xfrm>
            <a:off x="838200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32145620-CF63-A104-AE24-0DFCEE600CF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Applied Network Analysis course materials. Spring semester 2023. </a:t>
            </a:r>
            <a:r>
              <a:rPr lang="en-PH" sz="1800" kern="0" dirty="0" err="1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Hertie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School.</a:t>
            </a:r>
          </a:p>
          <a:p>
            <a:pPr marL="0" indent="0">
              <a:buNone/>
            </a:pPr>
            <a:r>
              <a:rPr lang="en-PH" sz="1800" kern="0" dirty="0" err="1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Barabási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 L. (2016). Network science. Cambridge University Press. http://networksciencebook.com/</a:t>
            </a:r>
          </a:p>
          <a:p>
            <a:pPr marL="0" indent="0">
              <a:buNone/>
            </a:pPr>
            <a:r>
              <a:rPr lang="en-PH" sz="1800" kern="0" dirty="0" err="1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Wachs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J., Fazekas, M. &amp; </a:t>
            </a:r>
            <a:r>
              <a:rPr lang="en-PH" sz="1800" kern="0" dirty="0" err="1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Kertész</a:t>
            </a:r>
            <a:r>
              <a:rPr lang="en-PH" sz="1800" kern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 Corruption risk in contracting markets: a network science perspective. Int J Data Sci Anal 12, 45–60 (2021). https://doi.org/10.1007/s41060-019-00204-1</a:t>
            </a:r>
          </a:p>
        </p:txBody>
      </p:sp>
    </p:spTree>
    <p:extLst>
      <p:ext uri="{BB962C8B-B14F-4D97-AF65-F5344CB8AC3E}">
        <p14:creationId xmlns:p14="http://schemas.microsoft.com/office/powerpoint/2010/main" val="4291241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B050-FA6F-8766-AD51-7A2B37718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010"/>
            <a:ext cx="10515600" cy="928172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F4A739A-FFF6-C1F8-139A-EA0D81B324F9}"/>
              </a:ext>
            </a:extLst>
          </p:cNvPr>
          <p:cNvSpPr/>
          <p:nvPr/>
        </p:nvSpPr>
        <p:spPr>
          <a:xfrm>
            <a:off x="1035677" y="1512267"/>
            <a:ext cx="463339" cy="4812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+mj-lt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18F5F9-1842-05AA-5107-197AFABEFB46}"/>
              </a:ext>
            </a:extLst>
          </p:cNvPr>
          <p:cNvSpPr txBox="1"/>
          <p:nvPr/>
        </p:nvSpPr>
        <p:spPr>
          <a:xfrm>
            <a:off x="1603947" y="2255218"/>
            <a:ext cx="2876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mbria" panose="02040503050406030204" pitchFamily="18" charset="0"/>
              </a:rPr>
              <a:t>Summary statistics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BEDA03-3DAC-A0A5-5B0D-20FCA02ABD28}"/>
              </a:ext>
            </a:extLst>
          </p:cNvPr>
          <p:cNvSpPr txBox="1"/>
          <p:nvPr/>
        </p:nvSpPr>
        <p:spPr>
          <a:xfrm>
            <a:off x="1603947" y="2558048"/>
            <a:ext cx="8279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Density, local clustering, degree heterogeneity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4E4426-86EF-789C-391A-F16426455886}"/>
              </a:ext>
            </a:extLst>
          </p:cNvPr>
          <p:cNvSpPr/>
          <p:nvPr/>
        </p:nvSpPr>
        <p:spPr>
          <a:xfrm>
            <a:off x="1037203" y="2348023"/>
            <a:ext cx="463339" cy="4812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+mj-lt"/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25D1B-C887-91E5-33E7-8572CE4ECF4D}"/>
              </a:ext>
            </a:extLst>
          </p:cNvPr>
          <p:cNvSpPr txBox="1"/>
          <p:nvPr/>
        </p:nvSpPr>
        <p:spPr>
          <a:xfrm>
            <a:off x="1605473" y="3090974"/>
            <a:ext cx="56989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mbria" panose="02040503050406030204" pitchFamily="18" charset="0"/>
              </a:rPr>
              <a:t>k-core analysis &amp; Community detection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D677B7-445A-D1F1-8D63-B2EC8EDD7AA7}"/>
              </a:ext>
            </a:extLst>
          </p:cNvPr>
          <p:cNvSpPr txBox="1"/>
          <p:nvPr/>
        </p:nvSpPr>
        <p:spPr>
          <a:xfrm>
            <a:off x="1605473" y="3393804"/>
            <a:ext cx="5416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Centralization and corruption, greedy algorithm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9795EAC-F69C-A12D-D243-E85B22016FA0}"/>
              </a:ext>
            </a:extLst>
          </p:cNvPr>
          <p:cNvSpPr/>
          <p:nvPr/>
        </p:nvSpPr>
        <p:spPr>
          <a:xfrm>
            <a:off x="1037203" y="3202928"/>
            <a:ext cx="463339" cy="4812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+mj-lt"/>
              </a:rPr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3D1225-7068-FB85-02E8-5903D3CD3869}"/>
              </a:ext>
            </a:extLst>
          </p:cNvPr>
          <p:cNvSpPr txBox="1"/>
          <p:nvPr/>
        </p:nvSpPr>
        <p:spPr>
          <a:xfrm>
            <a:off x="1605473" y="3945879"/>
            <a:ext cx="915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mbria" panose="02040503050406030204" pitchFamily="18" charset="0"/>
              </a:rPr>
              <a:t>Hubs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DD5B5D-E5F2-CC67-9C32-AD319BC55339}"/>
              </a:ext>
            </a:extLst>
          </p:cNvPr>
          <p:cNvSpPr txBox="1"/>
          <p:nvPr/>
        </p:nvSpPr>
        <p:spPr>
          <a:xfrm>
            <a:off x="1605473" y="4248709"/>
            <a:ext cx="34773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Disassortativity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 and centrality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91B2264-89BA-3847-9A2D-0E1ABFC0A68A}"/>
              </a:ext>
            </a:extLst>
          </p:cNvPr>
          <p:cNvSpPr/>
          <p:nvPr/>
        </p:nvSpPr>
        <p:spPr>
          <a:xfrm>
            <a:off x="1037203" y="4925729"/>
            <a:ext cx="463339" cy="4812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+mj-lt"/>
              </a:rPr>
              <a:t>5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E2F8AAA-B86C-3511-8C1C-0E7A5C37FEA5}"/>
              </a:ext>
            </a:extLst>
          </p:cNvPr>
          <p:cNvSpPr/>
          <p:nvPr/>
        </p:nvSpPr>
        <p:spPr>
          <a:xfrm>
            <a:off x="1035677" y="4050309"/>
            <a:ext cx="463339" cy="4812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+mj-lt"/>
              </a:rPr>
              <a:t>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3183C6-A360-3A6A-C954-1B7414EC7653}"/>
              </a:ext>
            </a:extLst>
          </p:cNvPr>
          <p:cNvSpPr txBox="1"/>
          <p:nvPr/>
        </p:nvSpPr>
        <p:spPr>
          <a:xfrm>
            <a:off x="1603947" y="4793260"/>
            <a:ext cx="28716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mbria" panose="02040503050406030204" pitchFamily="18" charset="0"/>
              </a:rPr>
              <a:t>Policy implications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3F7606-0E9E-BA93-8046-63F4075ACECE}"/>
              </a:ext>
            </a:extLst>
          </p:cNvPr>
          <p:cNvSpPr txBox="1"/>
          <p:nvPr/>
        </p:nvSpPr>
        <p:spPr>
          <a:xfrm>
            <a:off x="1603947" y="5096090"/>
            <a:ext cx="34929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Main findings and future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1AFECA-B9F7-D60E-1C7A-F83473C83B68}"/>
              </a:ext>
            </a:extLst>
          </p:cNvPr>
          <p:cNvSpPr txBox="1"/>
          <p:nvPr/>
        </p:nvSpPr>
        <p:spPr>
          <a:xfrm>
            <a:off x="1585728" y="1433879"/>
            <a:ext cx="1710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mbria" panose="02040503050406030204" pitchFamily="18" charset="0"/>
              </a:rPr>
              <a:t>Motivation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B58DA-DAEB-BE04-B6E5-0BDBE3B9B1DC}"/>
              </a:ext>
            </a:extLst>
          </p:cNvPr>
          <p:cNvSpPr txBox="1"/>
          <p:nvPr/>
        </p:nvSpPr>
        <p:spPr>
          <a:xfrm>
            <a:off x="1585728" y="1736709"/>
            <a:ext cx="7175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German Public Procurement Network: analyzing corruption risk</a:t>
            </a:r>
          </a:p>
        </p:txBody>
      </p:sp>
    </p:spTree>
    <p:extLst>
      <p:ext uri="{BB962C8B-B14F-4D97-AF65-F5344CB8AC3E}">
        <p14:creationId xmlns:p14="http://schemas.microsoft.com/office/powerpoint/2010/main" val="3404531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499F-7F63-6031-75A2-CDBA24147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789" y="99618"/>
            <a:ext cx="10515600" cy="928172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A4A4A3-F36A-C0CE-B34D-FEB941EBCA7F}"/>
              </a:ext>
            </a:extLst>
          </p:cNvPr>
          <p:cNvSpPr txBox="1"/>
          <p:nvPr/>
        </p:nvSpPr>
        <p:spPr>
          <a:xfrm>
            <a:off x="838200" y="733450"/>
            <a:ext cx="70078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German Public Procurement Network: analyzing corruption risk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CE8AAD-5CEA-ECF2-9029-A081B8020221}"/>
              </a:ext>
            </a:extLst>
          </p:cNvPr>
          <p:cNvSpPr txBox="1"/>
          <p:nvPr/>
        </p:nvSpPr>
        <p:spPr>
          <a:xfrm>
            <a:off x="914400" y="6037543"/>
            <a:ext cx="24355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+mj-lt"/>
                <a:hlinkClick r:id="rId3"/>
              </a:rPr>
              <a:t>eu_procurements_alt</a:t>
            </a:r>
            <a:endParaRPr lang="en-US" sz="1200" dirty="0">
              <a:latin typeface="+mj-l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37AD12-E16C-31B4-E6B0-767DC17166AA}"/>
              </a:ext>
            </a:extLst>
          </p:cNvPr>
          <p:cNvSpPr txBox="1"/>
          <p:nvPr/>
        </p:nvSpPr>
        <p:spPr>
          <a:xfrm>
            <a:off x="4183391" y="1352143"/>
            <a:ext cx="3670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+mj-lt"/>
              </a:rPr>
              <a:t>public procurement market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E9B50EA-8DCD-5FAE-644C-9AD710180198}"/>
              </a:ext>
            </a:extLst>
          </p:cNvPr>
          <p:cNvSpPr txBox="1"/>
          <p:nvPr/>
        </p:nvSpPr>
        <p:spPr>
          <a:xfrm>
            <a:off x="914400" y="6292013"/>
            <a:ext cx="2564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</a:rPr>
              <a:t>Data from Tenders Electronic Daily</a:t>
            </a:r>
          </a:p>
          <a:p>
            <a:r>
              <a:rPr lang="en-US" sz="1200" dirty="0">
                <a:latin typeface="+mj-lt"/>
              </a:rPr>
              <a:t>Available for 26 EU member states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ABDBF6F-2633-07BC-E281-5E6D94214125}"/>
              </a:ext>
            </a:extLst>
          </p:cNvPr>
          <p:cNvSpPr txBox="1"/>
          <p:nvPr/>
        </p:nvSpPr>
        <p:spPr>
          <a:xfrm>
            <a:off x="4835837" y="1680092"/>
            <a:ext cx="24144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- a </a:t>
            </a:r>
            <a:r>
              <a:rPr lang="en-US" sz="1800" b="1" dirty="0">
                <a:latin typeface="+mj-lt"/>
              </a:rPr>
              <a:t>bipartite</a:t>
            </a:r>
            <a:r>
              <a:rPr lang="en-US" sz="1800" dirty="0">
                <a:latin typeface="+mj-lt"/>
              </a:rPr>
              <a:t> network </a:t>
            </a:r>
            <a:endParaRPr lang="en-PH" dirty="0"/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4442AC7C-6F48-47D8-FB69-3563D816CE08}"/>
              </a:ext>
            </a:extLst>
          </p:cNvPr>
          <p:cNvGrpSpPr/>
          <p:nvPr/>
        </p:nvGrpSpPr>
        <p:grpSpPr>
          <a:xfrm>
            <a:off x="4237339" y="2217455"/>
            <a:ext cx="4058216" cy="3238289"/>
            <a:chOff x="860389" y="2123825"/>
            <a:chExt cx="4058216" cy="3238289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C8DF1CBC-9E9E-38C1-BEC3-15CF65010A55}"/>
                </a:ext>
              </a:extLst>
            </p:cNvPr>
            <p:cNvGrpSpPr/>
            <p:nvPr/>
          </p:nvGrpSpPr>
          <p:grpSpPr>
            <a:xfrm>
              <a:off x="1003467" y="2123826"/>
              <a:ext cx="509783" cy="509783"/>
              <a:chOff x="5993296" y="4950026"/>
              <a:chExt cx="509783" cy="509783"/>
            </a:xfrm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8F9AEED7-CC4D-A7BB-7162-5B3F80BE3D06}"/>
                  </a:ext>
                </a:extLst>
              </p:cNvPr>
              <p:cNvSpPr/>
              <p:nvPr/>
            </p:nvSpPr>
            <p:spPr>
              <a:xfrm>
                <a:off x="5993296" y="4950026"/>
                <a:ext cx="509783" cy="50978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59" name="Picture 58">
                <a:extLst>
                  <a:ext uri="{FF2B5EF4-FFF2-40B4-BE49-F238E27FC236}">
                    <a16:creationId xmlns:a16="http://schemas.microsoft.com/office/drawing/2014/main" id="{CE1DC0EE-76AF-0D61-CC47-5F0D2CFBD6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49733" y="4965266"/>
                <a:ext cx="395521" cy="395521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DAEF5F56-2B47-0138-6A26-6AE5290CE170}"/>
                </a:ext>
              </a:extLst>
            </p:cNvPr>
            <p:cNvGrpSpPr/>
            <p:nvPr/>
          </p:nvGrpSpPr>
          <p:grpSpPr>
            <a:xfrm>
              <a:off x="3685024" y="2123825"/>
              <a:ext cx="509783" cy="509783"/>
              <a:chOff x="6755129" y="4923512"/>
              <a:chExt cx="509783" cy="509783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DB11586F-CE30-7A82-F072-9CE9B35B34D3}"/>
                  </a:ext>
                </a:extLst>
              </p:cNvPr>
              <p:cNvSpPr/>
              <p:nvPr/>
            </p:nvSpPr>
            <p:spPr>
              <a:xfrm>
                <a:off x="6755129" y="4923512"/>
                <a:ext cx="509783" cy="509783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4CFA18CC-C79A-4692-DA9E-9A9317F94B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0512" y="4981893"/>
                <a:ext cx="350125" cy="350125"/>
              </a:xfrm>
              <a:prstGeom prst="rect">
                <a:avLst/>
              </a:prstGeom>
            </p:spPr>
          </p:pic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2F4A6CE-1C02-947A-7C0F-528007BB9F30}"/>
                </a:ext>
              </a:extLst>
            </p:cNvPr>
            <p:cNvSpPr txBox="1"/>
            <p:nvPr/>
          </p:nvSpPr>
          <p:spPr>
            <a:xfrm>
              <a:off x="860389" y="3877556"/>
              <a:ext cx="947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b="1" dirty="0">
                  <a:solidFill>
                    <a:srgbClr val="C00000"/>
                  </a:solidFill>
                  <a:latin typeface="+mj-lt"/>
                </a:rPr>
                <a:t>Issuers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61FD553-4010-58E0-6F27-690577EB5852}"/>
                </a:ext>
              </a:extLst>
            </p:cNvPr>
            <p:cNvSpPr txBox="1"/>
            <p:nvPr/>
          </p:nvSpPr>
          <p:spPr>
            <a:xfrm>
              <a:off x="3481818" y="3917017"/>
              <a:ext cx="10903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b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Winners</a:t>
              </a:r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F1170594-D30B-FB6E-8474-E64BDEC9CC12}"/>
                </a:ext>
              </a:extLst>
            </p:cNvPr>
            <p:cNvGrpSpPr/>
            <p:nvPr/>
          </p:nvGrpSpPr>
          <p:grpSpPr>
            <a:xfrm>
              <a:off x="1006929" y="2734530"/>
              <a:ext cx="509783" cy="509783"/>
              <a:chOff x="5993296" y="4950026"/>
              <a:chExt cx="509783" cy="509783"/>
            </a:xfrm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03DE2AD4-A713-1AAA-638E-75CC0C8D84AD}"/>
                  </a:ext>
                </a:extLst>
              </p:cNvPr>
              <p:cNvSpPr/>
              <p:nvPr/>
            </p:nvSpPr>
            <p:spPr>
              <a:xfrm>
                <a:off x="5993296" y="4950026"/>
                <a:ext cx="509783" cy="50978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E75985F0-06E6-50DC-CDC1-2E34ABC1FA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49733" y="4965266"/>
                <a:ext cx="395521" cy="395521"/>
              </a:xfrm>
              <a:prstGeom prst="rect">
                <a:avLst/>
              </a:prstGeom>
            </p:spPr>
          </p:pic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30045B62-4E34-CD47-D340-55F5E38BF7D0}"/>
                </a:ext>
              </a:extLst>
            </p:cNvPr>
            <p:cNvGrpSpPr/>
            <p:nvPr/>
          </p:nvGrpSpPr>
          <p:grpSpPr>
            <a:xfrm>
              <a:off x="3681101" y="2755979"/>
              <a:ext cx="509783" cy="509783"/>
              <a:chOff x="6755129" y="4923512"/>
              <a:chExt cx="509783" cy="509783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E1A182DC-66FE-D80A-DA22-5E637665E940}"/>
                  </a:ext>
                </a:extLst>
              </p:cNvPr>
              <p:cNvSpPr/>
              <p:nvPr/>
            </p:nvSpPr>
            <p:spPr>
              <a:xfrm>
                <a:off x="6755129" y="4923512"/>
                <a:ext cx="509783" cy="509783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86" name="Picture 85">
                <a:extLst>
                  <a:ext uri="{FF2B5EF4-FFF2-40B4-BE49-F238E27FC236}">
                    <a16:creationId xmlns:a16="http://schemas.microsoft.com/office/drawing/2014/main" id="{8864F255-E6B6-22BE-12D1-C07A6BBED6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0512" y="4981893"/>
                <a:ext cx="350125" cy="350125"/>
              </a:xfrm>
              <a:prstGeom prst="rect">
                <a:avLst/>
              </a:prstGeom>
            </p:spPr>
          </p:pic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1970918C-0F73-E153-0508-67635A0936CC}"/>
                </a:ext>
              </a:extLst>
            </p:cNvPr>
            <p:cNvGrpSpPr/>
            <p:nvPr/>
          </p:nvGrpSpPr>
          <p:grpSpPr>
            <a:xfrm>
              <a:off x="997872" y="3368852"/>
              <a:ext cx="509783" cy="509783"/>
              <a:chOff x="5993296" y="4950026"/>
              <a:chExt cx="509783" cy="509783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8C2B1B42-7809-C211-9496-6625387F8093}"/>
                  </a:ext>
                </a:extLst>
              </p:cNvPr>
              <p:cNvSpPr/>
              <p:nvPr/>
            </p:nvSpPr>
            <p:spPr>
              <a:xfrm>
                <a:off x="5993296" y="4950026"/>
                <a:ext cx="509783" cy="50978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89" name="Picture 88">
                <a:extLst>
                  <a:ext uri="{FF2B5EF4-FFF2-40B4-BE49-F238E27FC236}">
                    <a16:creationId xmlns:a16="http://schemas.microsoft.com/office/drawing/2014/main" id="{A00B616F-B034-848C-AAF6-F1060E2F25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49733" y="4965266"/>
                <a:ext cx="395521" cy="395521"/>
              </a:xfrm>
              <a:prstGeom prst="rect">
                <a:avLst/>
              </a:prstGeom>
            </p:spPr>
          </p:pic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3C46D2DD-0642-E478-1072-55F482224563}"/>
                </a:ext>
              </a:extLst>
            </p:cNvPr>
            <p:cNvGrpSpPr/>
            <p:nvPr/>
          </p:nvGrpSpPr>
          <p:grpSpPr>
            <a:xfrm>
              <a:off x="3703073" y="3368853"/>
              <a:ext cx="509783" cy="509783"/>
              <a:chOff x="6755129" y="4923512"/>
              <a:chExt cx="509783" cy="509783"/>
            </a:xfrm>
          </p:grpSpPr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F37B4385-1544-B6B8-A2CA-B8B2FD00B1A6}"/>
                  </a:ext>
                </a:extLst>
              </p:cNvPr>
              <p:cNvSpPr/>
              <p:nvPr/>
            </p:nvSpPr>
            <p:spPr>
              <a:xfrm>
                <a:off x="6755129" y="4923512"/>
                <a:ext cx="509783" cy="509783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92" name="Picture 91">
                <a:extLst>
                  <a:ext uri="{FF2B5EF4-FFF2-40B4-BE49-F238E27FC236}">
                    <a16:creationId xmlns:a16="http://schemas.microsoft.com/office/drawing/2014/main" id="{1EB9673B-A7E1-9382-9B64-C85ECEB5CB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0512" y="4981893"/>
                <a:ext cx="350125" cy="350125"/>
              </a:xfrm>
              <a:prstGeom prst="rect">
                <a:avLst/>
              </a:prstGeom>
            </p:spPr>
          </p:pic>
        </p:grp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8A2912D-9063-8D11-97CA-5EBC08C3E4EB}"/>
                </a:ext>
              </a:extLst>
            </p:cNvPr>
            <p:cNvCxnSpPr>
              <a:stCxn id="64" idx="6"/>
              <a:endCxn id="70" idx="2"/>
            </p:cNvCxnSpPr>
            <p:nvPr/>
          </p:nvCxnSpPr>
          <p:spPr>
            <a:xfrm flipV="1">
              <a:off x="1513250" y="2378717"/>
              <a:ext cx="2171774" cy="1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19E9751-2856-B650-92CC-9519007DCA1B}"/>
                </a:ext>
              </a:extLst>
            </p:cNvPr>
            <p:cNvCxnSpPr>
              <a:stCxn id="64" idx="6"/>
              <a:endCxn id="85" idx="2"/>
            </p:cNvCxnSpPr>
            <p:nvPr/>
          </p:nvCxnSpPr>
          <p:spPr>
            <a:xfrm>
              <a:off x="1513250" y="2378718"/>
              <a:ext cx="2167851" cy="632153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2320645-5994-B446-C0DF-B67681C4C802}"/>
                </a:ext>
              </a:extLst>
            </p:cNvPr>
            <p:cNvCxnSpPr>
              <a:stCxn id="79" idx="6"/>
            </p:cNvCxnSpPr>
            <p:nvPr/>
          </p:nvCxnSpPr>
          <p:spPr>
            <a:xfrm flipV="1">
              <a:off x="1516712" y="2378716"/>
              <a:ext cx="2164389" cy="610706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E5EED13-80B7-1F8D-7F69-2978882F5448}"/>
                </a:ext>
              </a:extLst>
            </p:cNvPr>
            <p:cNvCxnSpPr>
              <a:stCxn id="88" idx="6"/>
              <a:endCxn id="70" idx="2"/>
            </p:cNvCxnSpPr>
            <p:nvPr/>
          </p:nvCxnSpPr>
          <p:spPr>
            <a:xfrm flipV="1">
              <a:off x="1507655" y="2378717"/>
              <a:ext cx="2177369" cy="1245027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7FA061B7-BAD2-1274-9FA8-B74216502DBF}"/>
                </a:ext>
              </a:extLst>
            </p:cNvPr>
            <p:cNvCxnSpPr>
              <a:cxnSpLocks/>
              <a:stCxn id="88" idx="6"/>
              <a:endCxn id="91" idx="2"/>
            </p:cNvCxnSpPr>
            <p:nvPr/>
          </p:nvCxnSpPr>
          <p:spPr>
            <a:xfrm>
              <a:off x="1507655" y="3623744"/>
              <a:ext cx="2195418" cy="1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60D32BA-E371-7C1C-008B-E2318721174B}"/>
                </a:ext>
              </a:extLst>
            </p:cNvPr>
            <p:cNvCxnSpPr>
              <a:stCxn id="79" idx="6"/>
              <a:endCxn id="91" idx="2"/>
            </p:cNvCxnSpPr>
            <p:nvPr/>
          </p:nvCxnSpPr>
          <p:spPr>
            <a:xfrm>
              <a:off x="1516712" y="2989422"/>
              <a:ext cx="2186361" cy="634323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1B3AC83F-0A69-54AA-5125-5A8D5510EFFE}"/>
                </a:ext>
              </a:extLst>
            </p:cNvPr>
            <p:cNvSpPr txBox="1"/>
            <p:nvPr/>
          </p:nvSpPr>
          <p:spPr>
            <a:xfrm>
              <a:off x="860389" y="4192563"/>
              <a:ext cx="1387646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+mj-lt"/>
                </a:rPr>
                <a:t>Buyers – </a:t>
              </a:r>
            </a:p>
            <a:p>
              <a:r>
                <a:rPr lang="en-US" sz="1400" dirty="0">
                  <a:latin typeface="+mj-lt"/>
                </a:rPr>
                <a:t>public institutions (e.g., ministries, city halls)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DEEEA8B-B666-C3AE-DE8C-468DB3076BC1}"/>
                </a:ext>
              </a:extLst>
            </p:cNvPr>
            <p:cNvSpPr txBox="1"/>
            <p:nvPr/>
          </p:nvSpPr>
          <p:spPr>
            <a:xfrm>
              <a:off x="3530959" y="4192562"/>
              <a:ext cx="1387646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+mj-lt"/>
                </a:rPr>
                <a:t>Suppliers – private firms providing goods and services</a:t>
              </a:r>
              <a:endParaRPr lang="en-PH" sz="1400" dirty="0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2907714E-9932-AA3B-D9FF-1A116BB9AF09}"/>
                </a:ext>
              </a:extLst>
            </p:cNvPr>
            <p:cNvSpPr txBox="1"/>
            <p:nvPr/>
          </p:nvSpPr>
          <p:spPr>
            <a:xfrm>
              <a:off x="1869771" y="3374425"/>
              <a:ext cx="128334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b="1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public contracts</a:t>
              </a:r>
              <a:endParaRPr lang="en-PH" sz="1200" b="1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35" name="Arrow: Right 134">
            <a:extLst>
              <a:ext uri="{FF2B5EF4-FFF2-40B4-BE49-F238E27FC236}">
                <a16:creationId xmlns:a16="http://schemas.microsoft.com/office/drawing/2014/main" id="{3B60DA82-F36B-19F1-7F12-B639A4DB0064}"/>
              </a:ext>
            </a:extLst>
          </p:cNvPr>
          <p:cNvSpPr/>
          <p:nvPr/>
        </p:nvSpPr>
        <p:spPr>
          <a:xfrm>
            <a:off x="3692356" y="1572204"/>
            <a:ext cx="342083" cy="204666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7" name="Arrow: Right 136">
            <a:extLst>
              <a:ext uri="{FF2B5EF4-FFF2-40B4-BE49-F238E27FC236}">
                <a16:creationId xmlns:a16="http://schemas.microsoft.com/office/drawing/2014/main" id="{0BE5D827-5B40-8EE2-30A4-FDBC06C6FF59}"/>
              </a:ext>
            </a:extLst>
          </p:cNvPr>
          <p:cNvSpPr/>
          <p:nvPr/>
        </p:nvSpPr>
        <p:spPr>
          <a:xfrm>
            <a:off x="7968741" y="1572204"/>
            <a:ext cx="342083" cy="204666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57DECA6F-8E68-9432-0CFE-04530BA47064}"/>
              </a:ext>
            </a:extLst>
          </p:cNvPr>
          <p:cNvGrpSpPr/>
          <p:nvPr/>
        </p:nvGrpSpPr>
        <p:grpSpPr>
          <a:xfrm>
            <a:off x="1055238" y="5728638"/>
            <a:ext cx="1972684" cy="369332"/>
            <a:chOff x="5831791" y="5347673"/>
            <a:chExt cx="1972684" cy="369332"/>
          </a:xfrm>
        </p:grpSpPr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id="{4D8439EA-13AF-C40B-9E49-D514CD35EE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2620" b="1"/>
            <a:stretch/>
          </p:blipFill>
          <p:spPr>
            <a:xfrm>
              <a:off x="5831791" y="5362113"/>
              <a:ext cx="524310" cy="312018"/>
            </a:xfrm>
            <a:prstGeom prst="rect">
              <a:avLst/>
            </a:prstGeom>
          </p:spPr>
        </p:pic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3E9B92C2-0C0D-939F-89CD-F7BFBC3C746C}"/>
                </a:ext>
              </a:extLst>
            </p:cNvPr>
            <p:cNvSpPr txBox="1"/>
            <p:nvPr/>
          </p:nvSpPr>
          <p:spPr>
            <a:xfrm>
              <a:off x="6273800" y="5347673"/>
              <a:ext cx="15306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 err="1">
                  <a:solidFill>
                    <a:srgbClr val="114A6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Netzschleuder</a:t>
              </a:r>
              <a:endParaRPr lang="en-PH" dirty="0">
                <a:solidFill>
                  <a:srgbClr val="114A6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2" name="TextBox 141">
            <a:extLst>
              <a:ext uri="{FF2B5EF4-FFF2-40B4-BE49-F238E27FC236}">
                <a16:creationId xmlns:a16="http://schemas.microsoft.com/office/drawing/2014/main" id="{75985EE1-D7CF-C3BD-4376-997E6625DB3B}"/>
              </a:ext>
            </a:extLst>
          </p:cNvPr>
          <p:cNvSpPr txBox="1"/>
          <p:nvPr/>
        </p:nvSpPr>
        <p:spPr>
          <a:xfrm>
            <a:off x="869673" y="5385694"/>
            <a:ext cx="25643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</a:rPr>
              <a:t>Data source: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587539D5-5EFB-BECC-F1CC-B1A6DE34420C}"/>
              </a:ext>
            </a:extLst>
          </p:cNvPr>
          <p:cNvSpPr txBox="1"/>
          <p:nvPr/>
        </p:nvSpPr>
        <p:spPr>
          <a:xfrm>
            <a:off x="8712807" y="1404103"/>
            <a:ext cx="316161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+mj-lt"/>
              </a:rPr>
              <a:t>      Research questions</a:t>
            </a:r>
          </a:p>
          <a:p>
            <a:endParaRPr lang="en-US" b="1" dirty="0">
              <a:latin typeface="+mj-lt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+mj-lt"/>
              </a:rPr>
              <a:t>Is there a </a:t>
            </a:r>
            <a:r>
              <a:rPr lang="en-US" b="1" dirty="0">
                <a:latin typeface="+mj-lt"/>
              </a:rPr>
              <a:t>risk of corruption</a:t>
            </a:r>
            <a:r>
              <a:rPr lang="en-US" dirty="0">
                <a:latin typeface="+mj-lt"/>
              </a:rPr>
              <a:t> in </a:t>
            </a:r>
            <a:r>
              <a:rPr lang="en-US" b="1" dirty="0">
                <a:latin typeface="+mj-lt"/>
              </a:rPr>
              <a:t>centralized contracts</a:t>
            </a:r>
            <a:r>
              <a:rPr lang="en-US" dirty="0">
                <a:latin typeface="+mj-lt"/>
              </a:rPr>
              <a:t>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+mj-lt"/>
              </a:rPr>
              <a:t>How does it develop </a:t>
            </a:r>
            <a:r>
              <a:rPr lang="en-US" b="1" dirty="0">
                <a:latin typeface="+mj-lt"/>
              </a:rPr>
              <a:t>over time</a:t>
            </a:r>
            <a:r>
              <a:rPr lang="en-US" dirty="0">
                <a:latin typeface="+mj-lt"/>
              </a:rPr>
              <a:t>?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E49B809A-0DB6-3E86-34C9-5E968C267F12}"/>
              </a:ext>
            </a:extLst>
          </p:cNvPr>
          <p:cNvSpPr txBox="1"/>
          <p:nvPr/>
        </p:nvSpPr>
        <p:spPr>
          <a:xfrm>
            <a:off x="879841" y="3606554"/>
            <a:ext cx="30445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In 2008-2016, o</a:t>
            </a:r>
            <a:r>
              <a:rPr lang="en-US" dirty="0">
                <a:latin typeface="+mj-lt"/>
              </a:rPr>
              <a:t>n average,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&gt;30,000 contracts </a:t>
            </a:r>
            <a:r>
              <a:rPr lang="en-US" dirty="0">
                <a:latin typeface="+mj-lt"/>
              </a:rPr>
              <a:t>b/w </a:t>
            </a:r>
            <a:r>
              <a:rPr lang="en-US" b="1" dirty="0">
                <a:solidFill>
                  <a:srgbClr val="C00000"/>
                </a:solidFill>
                <a:latin typeface="+mj-lt"/>
              </a:rPr>
              <a:t>~19,000 issuers </a:t>
            </a:r>
            <a:r>
              <a:rPr lang="en-US" dirty="0">
                <a:latin typeface="+mj-lt"/>
              </a:rPr>
              <a:t>and </a:t>
            </a:r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~15,000 winners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8A536DD9-B60D-71E9-1C5C-810D6040628E}"/>
              </a:ext>
            </a:extLst>
          </p:cNvPr>
          <p:cNvSpPr txBox="1"/>
          <p:nvPr/>
        </p:nvSpPr>
        <p:spPr>
          <a:xfrm>
            <a:off x="925352" y="1417913"/>
            <a:ext cx="259598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+mj-lt"/>
              </a:rPr>
              <a:t>      Motivation</a:t>
            </a:r>
          </a:p>
          <a:p>
            <a:endParaRPr lang="en-US" b="1" dirty="0">
              <a:latin typeface="+mj-lt"/>
            </a:endParaRPr>
          </a:p>
          <a:p>
            <a:r>
              <a:rPr lang="en-US" dirty="0">
                <a:latin typeface="+mj-lt"/>
              </a:rPr>
              <a:t>Public c</a:t>
            </a:r>
            <a:r>
              <a:rPr lang="en-US" sz="1800" dirty="0">
                <a:latin typeface="+mj-lt"/>
              </a:rPr>
              <a:t>ontracts are susceptible to </a:t>
            </a:r>
            <a:r>
              <a:rPr lang="en-US" sz="1800" b="1" dirty="0">
                <a:latin typeface="+mj-lt"/>
              </a:rPr>
              <a:t>corruption</a:t>
            </a:r>
            <a:r>
              <a:rPr lang="en-US" sz="1800" dirty="0">
                <a:latin typeface="+mj-lt"/>
              </a:rPr>
              <a:t>, fraud, and anticompetitive conduct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71EC6F7-5910-111E-E521-4E774FB3AF4E}"/>
              </a:ext>
            </a:extLst>
          </p:cNvPr>
          <p:cNvSpPr txBox="1"/>
          <p:nvPr/>
        </p:nvSpPr>
        <p:spPr>
          <a:xfrm>
            <a:off x="8708348" y="3945778"/>
            <a:ext cx="317052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+mj-lt"/>
              </a:rPr>
              <a:t>      Analysis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</a:t>
            </a:r>
            <a:r>
              <a:rPr lang="en-US" sz="1800" b="1" dirty="0">
                <a:latin typeface="+mj-lt"/>
              </a:rPr>
              <a:t>ingle-bidding rate</a:t>
            </a:r>
          </a:p>
          <a:p>
            <a:pPr marL="285750" indent="-285750">
              <a:buFontTx/>
              <a:buChar char="-"/>
            </a:pPr>
            <a:r>
              <a:rPr lang="en-US" sz="1800" dirty="0">
                <a:latin typeface="+mj-lt"/>
              </a:rPr>
              <a:t>proxy of corruption risk, </a:t>
            </a:r>
          </a:p>
          <a:p>
            <a:pPr marL="285750" indent="-285750">
              <a:buFontTx/>
              <a:buChar char="-"/>
            </a:pPr>
            <a:r>
              <a:rPr lang="en-US" sz="1800" dirty="0">
                <a:latin typeface="+mj-lt"/>
              </a:rPr>
              <a:t>rate at which a contract attracted only a single bidder</a:t>
            </a:r>
          </a:p>
        </p:txBody>
      </p:sp>
      <p:pic>
        <p:nvPicPr>
          <p:cNvPr id="150" name="Picture 149">
            <a:extLst>
              <a:ext uri="{FF2B5EF4-FFF2-40B4-BE49-F238E27FC236}">
                <a16:creationId xmlns:a16="http://schemas.microsoft.com/office/drawing/2014/main" id="{4C27DE41-7FAF-B0A0-BA6E-661CD2CD474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666" y="1395412"/>
            <a:ext cx="386674" cy="386674"/>
          </a:xfrm>
          <a:prstGeom prst="rect">
            <a:avLst/>
          </a:prstGeom>
        </p:spPr>
      </p:pic>
      <p:pic>
        <p:nvPicPr>
          <p:cNvPr id="152" name="Picture 151">
            <a:extLst>
              <a:ext uri="{FF2B5EF4-FFF2-40B4-BE49-F238E27FC236}">
                <a16:creationId xmlns:a16="http://schemas.microsoft.com/office/drawing/2014/main" id="{75A60E98-9B20-43A7-48AE-055E83052AB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7789" y="1382892"/>
            <a:ext cx="385200" cy="385200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6654C177-BCD3-3DB6-0199-C7B33EEDA9E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3327" y="3924506"/>
            <a:ext cx="385200" cy="385200"/>
          </a:xfrm>
          <a:prstGeom prst="rect">
            <a:avLst/>
          </a:prstGeom>
        </p:spPr>
      </p:pic>
      <p:sp>
        <p:nvSpPr>
          <p:cNvPr id="155" name="Oval 154">
            <a:extLst>
              <a:ext uri="{FF2B5EF4-FFF2-40B4-BE49-F238E27FC236}">
                <a16:creationId xmlns:a16="http://schemas.microsoft.com/office/drawing/2014/main" id="{15CE4C29-B371-5349-21A1-7935041F3F88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1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87DB7B78-BBE1-ECCC-7FA1-70D4F149BF5A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2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998D2E26-8C1B-34ED-C23A-72652CBD63EA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88F2AD7C-9039-C560-0539-F2E8224F354E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CA9BCBD9-E9A9-FF14-2BA0-75D95FAEB901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283522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499F-7F63-6031-75A2-CDBA24147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927"/>
            <a:ext cx="10515600" cy="928172"/>
          </a:xfrm>
        </p:spPr>
        <p:txBody>
          <a:bodyPr/>
          <a:lstStyle/>
          <a:p>
            <a:r>
              <a:rPr lang="en-US" dirty="0"/>
              <a:t>Summary statistics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A4A4A3-F36A-C0CE-B34D-FEB941EBCA7F}"/>
              </a:ext>
            </a:extLst>
          </p:cNvPr>
          <p:cNvSpPr txBox="1"/>
          <p:nvPr/>
        </p:nvSpPr>
        <p:spPr>
          <a:xfrm>
            <a:off x="838200" y="733450"/>
            <a:ext cx="4871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Largest connected components 2008-2016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7A43175-00F5-33E7-0002-9A1F346D6C87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47CED4-744A-68F0-6038-E72A6F7FEE02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0FA3A83-B912-3BE9-5CE2-F3E4A2BC32AE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BFCE31C-E3B2-81E4-437B-F9006735785A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6971A1C-37B0-2535-AE25-303E62CACFB7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C2038355-A7B1-790B-9D0F-91E05CA78C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347296"/>
              </p:ext>
            </p:extLst>
          </p:nvPr>
        </p:nvGraphicFramePr>
        <p:xfrm>
          <a:off x="907384" y="1229029"/>
          <a:ext cx="10377231" cy="2977642"/>
        </p:xfrm>
        <a:graphic>
          <a:graphicData uri="http://schemas.openxmlformats.org/drawingml/2006/table">
            <a:tbl>
              <a:tblPr firstRow="1"/>
              <a:tblGrid>
                <a:gridCol w="928815">
                  <a:extLst>
                    <a:ext uri="{9D8B030D-6E8A-4147-A177-3AD203B41FA5}">
                      <a16:colId xmlns:a16="http://schemas.microsoft.com/office/drawing/2014/main" val="1321543847"/>
                    </a:ext>
                  </a:extLst>
                </a:gridCol>
                <a:gridCol w="1023434">
                  <a:extLst>
                    <a:ext uri="{9D8B030D-6E8A-4147-A177-3AD203B41FA5}">
                      <a16:colId xmlns:a16="http://schemas.microsoft.com/office/drawing/2014/main" val="2797869949"/>
                    </a:ext>
                  </a:extLst>
                </a:gridCol>
                <a:gridCol w="898883">
                  <a:extLst>
                    <a:ext uri="{9D8B030D-6E8A-4147-A177-3AD203B41FA5}">
                      <a16:colId xmlns:a16="http://schemas.microsoft.com/office/drawing/2014/main" val="2873096044"/>
                    </a:ext>
                  </a:extLst>
                </a:gridCol>
                <a:gridCol w="928815">
                  <a:extLst>
                    <a:ext uri="{9D8B030D-6E8A-4147-A177-3AD203B41FA5}">
                      <a16:colId xmlns:a16="http://schemas.microsoft.com/office/drawing/2014/main" val="3794909467"/>
                    </a:ext>
                  </a:extLst>
                </a:gridCol>
                <a:gridCol w="799438">
                  <a:extLst>
                    <a:ext uri="{9D8B030D-6E8A-4147-A177-3AD203B41FA5}">
                      <a16:colId xmlns:a16="http://schemas.microsoft.com/office/drawing/2014/main" val="349744039"/>
                    </a:ext>
                  </a:extLst>
                </a:gridCol>
                <a:gridCol w="928815">
                  <a:extLst>
                    <a:ext uri="{9D8B030D-6E8A-4147-A177-3AD203B41FA5}">
                      <a16:colId xmlns:a16="http://schemas.microsoft.com/office/drawing/2014/main" val="966218912"/>
                    </a:ext>
                  </a:extLst>
                </a:gridCol>
                <a:gridCol w="1105500">
                  <a:extLst>
                    <a:ext uri="{9D8B030D-6E8A-4147-A177-3AD203B41FA5}">
                      <a16:colId xmlns:a16="http://schemas.microsoft.com/office/drawing/2014/main" val="1241691589"/>
                    </a:ext>
                  </a:extLst>
                </a:gridCol>
                <a:gridCol w="946193">
                  <a:extLst>
                    <a:ext uri="{9D8B030D-6E8A-4147-A177-3AD203B41FA5}">
                      <a16:colId xmlns:a16="http://schemas.microsoft.com/office/drawing/2014/main" val="2672420565"/>
                    </a:ext>
                  </a:extLst>
                </a:gridCol>
                <a:gridCol w="946193">
                  <a:extLst>
                    <a:ext uri="{9D8B030D-6E8A-4147-A177-3AD203B41FA5}">
                      <a16:colId xmlns:a16="http://schemas.microsoft.com/office/drawing/2014/main" val="1925253054"/>
                    </a:ext>
                  </a:extLst>
                </a:gridCol>
                <a:gridCol w="889228">
                  <a:extLst>
                    <a:ext uri="{9D8B030D-6E8A-4147-A177-3AD203B41FA5}">
                      <a16:colId xmlns:a16="http://schemas.microsoft.com/office/drawing/2014/main" val="2496038239"/>
                    </a:ext>
                  </a:extLst>
                </a:gridCol>
                <a:gridCol w="981917">
                  <a:extLst>
                    <a:ext uri="{9D8B030D-6E8A-4147-A177-3AD203B41FA5}">
                      <a16:colId xmlns:a16="http://schemas.microsoft.com/office/drawing/2014/main" val="341743256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Contracts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Nodes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Winners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Issuers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Density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R-A clust.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μ(Deg</a:t>
                      </a:r>
                      <a:r>
                        <a:rPr lang="en-PH" sz="1600" b="1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σ(Deg</a:t>
                      </a:r>
                      <a:r>
                        <a:rPr lang="en-PH" sz="1600" b="1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μ(Deg</a:t>
                      </a:r>
                      <a:r>
                        <a:rPr lang="en-PH" sz="1600" b="1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σ(</a:t>
                      </a:r>
                      <a:r>
                        <a:rPr lang="en-PH" sz="1600" b="1" kern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Deg</a:t>
                      </a:r>
                      <a:r>
                        <a:rPr lang="en-PH" sz="1600" b="1" kern="0" baseline="-25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)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444159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16,639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11,168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9,143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2,025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1.82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2.67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522050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20,935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13,004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10,526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2,478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1.99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5.37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8.45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20.26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4923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27,560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14,663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12,209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2,454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11.86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11.23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48.78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258522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25,705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15,000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12,451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2,549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2.06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3.57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21.13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834442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29,014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16,393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13,631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2,762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4.27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10.50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25.24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47189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31,546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17,105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14,100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3,005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4.83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10.50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25.61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201621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34,644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17,642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14,689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2,953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6.18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11.73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32.43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786483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38,208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19,557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16,232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3,325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5.62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29.67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9921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42,656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21,879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18,011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3,868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0.00018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5.63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11.03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28.19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2224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Ave.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29,656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16,268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13,444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2,824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2.18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5.56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10.36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27.59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953317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266,907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115953"/>
                  </a:ext>
                </a:extLst>
              </a:tr>
            </a:tbl>
          </a:graphicData>
        </a:graphic>
      </p:graphicFrame>
      <p:sp>
        <p:nvSpPr>
          <p:cNvPr id="24" name="Rectangle 23">
            <a:extLst>
              <a:ext uri="{FF2B5EF4-FFF2-40B4-BE49-F238E27FC236}">
                <a16:creationId xmlns:a16="http://schemas.microsoft.com/office/drawing/2014/main" id="{CF3BC87B-2555-3CD6-EA86-4381F45EB6A5}"/>
              </a:ext>
            </a:extLst>
          </p:cNvPr>
          <p:cNvSpPr/>
          <p:nvPr/>
        </p:nvSpPr>
        <p:spPr>
          <a:xfrm>
            <a:off x="7683029" y="3715352"/>
            <a:ext cx="1105371" cy="27244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chemeClr val="accent2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DF9949-BDDF-BEA8-3D49-6598947CEA46}"/>
              </a:ext>
            </a:extLst>
          </p:cNvPr>
          <p:cNvSpPr/>
          <p:nvPr/>
        </p:nvSpPr>
        <p:spPr>
          <a:xfrm>
            <a:off x="9580132" y="3715352"/>
            <a:ext cx="1105371" cy="27244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chemeClr val="accent2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76CDB5E-CB47-35B1-25F3-FA9C5D8520AF}"/>
              </a:ext>
            </a:extLst>
          </p:cNvPr>
          <p:cNvSpPr/>
          <p:nvPr/>
        </p:nvSpPr>
        <p:spPr>
          <a:xfrm>
            <a:off x="9817555" y="4175404"/>
            <a:ext cx="464779" cy="46477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23793B-BCB6-7F7F-A0A9-30DDE86D5FA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10" y="4189299"/>
            <a:ext cx="360604" cy="36060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D2B4A59B-05B4-B820-0F8B-8BF2F38EF4E8}"/>
              </a:ext>
            </a:extLst>
          </p:cNvPr>
          <p:cNvSpPr/>
          <p:nvPr/>
        </p:nvSpPr>
        <p:spPr>
          <a:xfrm>
            <a:off x="8021007" y="4177460"/>
            <a:ext cx="464779" cy="46477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CCB7D3-0304-7209-2A9B-953B2FA0B911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7970" y="4230687"/>
            <a:ext cx="319216" cy="31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5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499F-7F63-6031-75A2-CDBA24147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927"/>
            <a:ext cx="10515600" cy="928172"/>
          </a:xfrm>
        </p:spPr>
        <p:txBody>
          <a:bodyPr/>
          <a:lstStyle/>
          <a:p>
            <a:r>
              <a:rPr lang="en-US" dirty="0"/>
              <a:t>Summary statistics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A4A4A3-F36A-C0CE-B34D-FEB941EBCA7F}"/>
              </a:ext>
            </a:extLst>
          </p:cNvPr>
          <p:cNvSpPr txBox="1"/>
          <p:nvPr/>
        </p:nvSpPr>
        <p:spPr>
          <a:xfrm>
            <a:off x="838200" y="733450"/>
            <a:ext cx="4871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Largest connected components 2008-2016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7A43175-00F5-33E7-0002-9A1F346D6C87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47CED4-744A-68F0-6038-E72A6F7FEE02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0FA3A83-B912-3BE9-5CE2-F3E4A2BC32AE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BFCE31C-E3B2-81E4-437B-F9006735785A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6971A1C-37B0-2535-AE25-303E62CACFB7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C2038355-A7B1-790B-9D0F-91E05CA78C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887800"/>
              </p:ext>
            </p:extLst>
          </p:nvPr>
        </p:nvGraphicFramePr>
        <p:xfrm>
          <a:off x="907384" y="1229029"/>
          <a:ext cx="10377231" cy="2977642"/>
        </p:xfrm>
        <a:graphic>
          <a:graphicData uri="http://schemas.openxmlformats.org/drawingml/2006/table">
            <a:tbl>
              <a:tblPr firstRow="1"/>
              <a:tblGrid>
                <a:gridCol w="928815">
                  <a:extLst>
                    <a:ext uri="{9D8B030D-6E8A-4147-A177-3AD203B41FA5}">
                      <a16:colId xmlns:a16="http://schemas.microsoft.com/office/drawing/2014/main" val="1321543847"/>
                    </a:ext>
                  </a:extLst>
                </a:gridCol>
                <a:gridCol w="1023434">
                  <a:extLst>
                    <a:ext uri="{9D8B030D-6E8A-4147-A177-3AD203B41FA5}">
                      <a16:colId xmlns:a16="http://schemas.microsoft.com/office/drawing/2014/main" val="2797869949"/>
                    </a:ext>
                  </a:extLst>
                </a:gridCol>
                <a:gridCol w="898883">
                  <a:extLst>
                    <a:ext uri="{9D8B030D-6E8A-4147-A177-3AD203B41FA5}">
                      <a16:colId xmlns:a16="http://schemas.microsoft.com/office/drawing/2014/main" val="2873096044"/>
                    </a:ext>
                  </a:extLst>
                </a:gridCol>
                <a:gridCol w="928815">
                  <a:extLst>
                    <a:ext uri="{9D8B030D-6E8A-4147-A177-3AD203B41FA5}">
                      <a16:colId xmlns:a16="http://schemas.microsoft.com/office/drawing/2014/main" val="3794909467"/>
                    </a:ext>
                  </a:extLst>
                </a:gridCol>
                <a:gridCol w="799438">
                  <a:extLst>
                    <a:ext uri="{9D8B030D-6E8A-4147-A177-3AD203B41FA5}">
                      <a16:colId xmlns:a16="http://schemas.microsoft.com/office/drawing/2014/main" val="349744039"/>
                    </a:ext>
                  </a:extLst>
                </a:gridCol>
                <a:gridCol w="928815">
                  <a:extLst>
                    <a:ext uri="{9D8B030D-6E8A-4147-A177-3AD203B41FA5}">
                      <a16:colId xmlns:a16="http://schemas.microsoft.com/office/drawing/2014/main" val="966218912"/>
                    </a:ext>
                  </a:extLst>
                </a:gridCol>
                <a:gridCol w="1105500">
                  <a:extLst>
                    <a:ext uri="{9D8B030D-6E8A-4147-A177-3AD203B41FA5}">
                      <a16:colId xmlns:a16="http://schemas.microsoft.com/office/drawing/2014/main" val="1241691589"/>
                    </a:ext>
                  </a:extLst>
                </a:gridCol>
                <a:gridCol w="946193">
                  <a:extLst>
                    <a:ext uri="{9D8B030D-6E8A-4147-A177-3AD203B41FA5}">
                      <a16:colId xmlns:a16="http://schemas.microsoft.com/office/drawing/2014/main" val="2672420565"/>
                    </a:ext>
                  </a:extLst>
                </a:gridCol>
                <a:gridCol w="946193">
                  <a:extLst>
                    <a:ext uri="{9D8B030D-6E8A-4147-A177-3AD203B41FA5}">
                      <a16:colId xmlns:a16="http://schemas.microsoft.com/office/drawing/2014/main" val="1925253054"/>
                    </a:ext>
                  </a:extLst>
                </a:gridCol>
                <a:gridCol w="889228">
                  <a:extLst>
                    <a:ext uri="{9D8B030D-6E8A-4147-A177-3AD203B41FA5}">
                      <a16:colId xmlns:a16="http://schemas.microsoft.com/office/drawing/2014/main" val="2496038239"/>
                    </a:ext>
                  </a:extLst>
                </a:gridCol>
                <a:gridCol w="981917">
                  <a:extLst>
                    <a:ext uri="{9D8B030D-6E8A-4147-A177-3AD203B41FA5}">
                      <a16:colId xmlns:a16="http://schemas.microsoft.com/office/drawing/2014/main" val="341743256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Contracts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Nodes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Winners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Issuers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Density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R-A clust.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μ(Deg</a:t>
                      </a:r>
                      <a:r>
                        <a:rPr lang="en-PH" sz="1600" b="1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σ(Deg</a:t>
                      </a:r>
                      <a:r>
                        <a:rPr lang="en-PH" sz="1600" b="1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μ(Deg</a:t>
                      </a:r>
                      <a:r>
                        <a:rPr lang="en-PH" sz="1600" b="1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σ(</a:t>
                      </a:r>
                      <a:r>
                        <a:rPr lang="en-PH" sz="1600" b="1" kern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Deg</a:t>
                      </a:r>
                      <a:r>
                        <a:rPr lang="en-PH" sz="1600" b="1" kern="0" baseline="-25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)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444159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16,639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11,168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9,143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2,025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1.82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2.67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522050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20,935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13,004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10,526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2,478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1.99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5.37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8.45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20.26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4923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27,560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14,663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12,209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2,454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11.86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11.23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48.78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258522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25,705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15,000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12,451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2,549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2.06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3.57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21.13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834442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29,014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16,393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13,631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2,762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4.27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10.50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25.24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47189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31,546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17,105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14,100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3,005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4.83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10.50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25.61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201621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34,644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17,642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14,689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2,953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6.18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11.73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32.43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786483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38,208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19,557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16,232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3,325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5.62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29.67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9921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42,656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21,879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18,011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3,868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0.00018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5.63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11.03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28.19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2224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Ave.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29,656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16,268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13,444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2,824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0.00023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0.03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2.18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5.56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10.36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27.59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953317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266,907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115953"/>
                  </a:ext>
                </a:extLst>
              </a:tr>
            </a:tbl>
          </a:graphicData>
        </a:graphic>
      </p:graphicFrame>
      <p:sp>
        <p:nvSpPr>
          <p:cNvPr id="24" name="Rectangle 23">
            <a:extLst>
              <a:ext uri="{FF2B5EF4-FFF2-40B4-BE49-F238E27FC236}">
                <a16:creationId xmlns:a16="http://schemas.microsoft.com/office/drawing/2014/main" id="{CF3BC87B-2555-3CD6-EA86-4381F45EB6A5}"/>
              </a:ext>
            </a:extLst>
          </p:cNvPr>
          <p:cNvSpPr/>
          <p:nvPr/>
        </p:nvSpPr>
        <p:spPr>
          <a:xfrm>
            <a:off x="5638799" y="3715352"/>
            <a:ext cx="1947809" cy="29352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chemeClr val="accent2"/>
              </a:solidFill>
            </a:endParaRPr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53CC3F2C-E1BF-AD59-9C19-D965ACDB04EB}"/>
              </a:ext>
            </a:extLst>
          </p:cNvPr>
          <p:cNvSpPr txBox="1">
            <a:spLocks/>
          </p:cNvSpPr>
          <p:nvPr/>
        </p:nvSpPr>
        <p:spPr>
          <a:xfrm>
            <a:off x="1568823" y="5791018"/>
            <a:ext cx="3789493" cy="16366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Given: </a:t>
            </a: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</a:rPr>
              <a:t>w1</a:t>
            </a:r>
            <a:r>
              <a:rPr lang="en-US" sz="1400" dirty="0"/>
              <a:t> wins contracts from </a:t>
            </a:r>
            <a:r>
              <a:rPr lang="en-US" sz="1400" b="1" dirty="0">
                <a:solidFill>
                  <a:srgbClr val="C00000"/>
                </a:solidFill>
              </a:rPr>
              <a:t>i1 </a:t>
            </a:r>
            <a:r>
              <a:rPr lang="en-US" sz="1400" dirty="0"/>
              <a:t>and</a:t>
            </a:r>
            <a:r>
              <a:rPr lang="en-US" sz="1400" b="1" dirty="0">
                <a:solidFill>
                  <a:srgbClr val="C00000"/>
                </a:solidFill>
              </a:rPr>
              <a:t> i2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>
                <a:solidFill>
                  <a:srgbClr val="114A6C"/>
                </a:solidFill>
              </a:rPr>
              <a:t>             w2</a:t>
            </a:r>
            <a:r>
              <a:rPr lang="en-US" sz="1400" dirty="0">
                <a:solidFill>
                  <a:srgbClr val="114A6C"/>
                </a:solidFill>
              </a:rPr>
              <a:t> </a:t>
            </a:r>
            <a:r>
              <a:rPr lang="en-US" sz="1400" dirty="0"/>
              <a:t>wins a contract from </a:t>
            </a:r>
            <a:r>
              <a:rPr lang="en-US" sz="1400" b="1" dirty="0">
                <a:solidFill>
                  <a:srgbClr val="C00000"/>
                </a:solidFill>
              </a:rPr>
              <a:t>i1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R-A = prob. </a:t>
            </a:r>
            <a:r>
              <a:rPr lang="en-US" sz="1400" b="1" dirty="0">
                <a:solidFill>
                  <a:srgbClr val="114A6C"/>
                </a:solidFill>
              </a:rPr>
              <a:t>w2 </a:t>
            </a:r>
            <a:r>
              <a:rPr lang="en-US" sz="1400" dirty="0"/>
              <a:t>also wins a contract from </a:t>
            </a:r>
            <a:r>
              <a:rPr lang="en-US" sz="1400" b="1" dirty="0">
                <a:solidFill>
                  <a:srgbClr val="C00000"/>
                </a:solidFill>
              </a:rPr>
              <a:t>i2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01604D2-CD2A-7F52-A8BE-C45B3DCE56CB}"/>
              </a:ext>
            </a:extLst>
          </p:cNvPr>
          <p:cNvGrpSpPr/>
          <p:nvPr/>
        </p:nvGrpSpPr>
        <p:grpSpPr>
          <a:xfrm>
            <a:off x="1761001" y="4764060"/>
            <a:ext cx="2821126" cy="1041127"/>
            <a:chOff x="58399" y="3664251"/>
            <a:chExt cx="3094289" cy="114193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8E2996D-130C-74A8-74D4-3C541F0A2786}"/>
                </a:ext>
              </a:extLst>
            </p:cNvPr>
            <p:cNvGrpSpPr/>
            <p:nvPr/>
          </p:nvGrpSpPr>
          <p:grpSpPr>
            <a:xfrm>
              <a:off x="537803" y="3664252"/>
              <a:ext cx="509783" cy="509783"/>
              <a:chOff x="5993296" y="4950026"/>
              <a:chExt cx="509783" cy="509783"/>
            </a:xfrm>
          </p:grpSpPr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0E140E17-3C77-2DFE-FF82-DCC8A3F7CAC0}"/>
                  </a:ext>
                </a:extLst>
              </p:cNvPr>
              <p:cNvSpPr/>
              <p:nvPr/>
            </p:nvSpPr>
            <p:spPr>
              <a:xfrm>
                <a:off x="5993296" y="4950026"/>
                <a:ext cx="509783" cy="50978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E38C5913-3258-C10F-5F33-1DC4E60F36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49733" y="4965266"/>
                <a:ext cx="395521" cy="395521"/>
              </a:xfrm>
              <a:prstGeom prst="rect">
                <a:avLst/>
              </a:prstGeom>
            </p:spPr>
          </p:pic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3B54117-6230-423F-37EB-F8598B75442B}"/>
                </a:ext>
              </a:extLst>
            </p:cNvPr>
            <p:cNvGrpSpPr/>
            <p:nvPr/>
          </p:nvGrpSpPr>
          <p:grpSpPr>
            <a:xfrm>
              <a:off x="2170205" y="3664251"/>
              <a:ext cx="509783" cy="509783"/>
              <a:chOff x="6755129" y="4923512"/>
              <a:chExt cx="509783" cy="509783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3F5391CA-2080-8B2C-3955-973B3069F0CB}"/>
                  </a:ext>
                </a:extLst>
              </p:cNvPr>
              <p:cNvSpPr/>
              <p:nvPr/>
            </p:nvSpPr>
            <p:spPr>
              <a:xfrm>
                <a:off x="6755129" y="4923512"/>
                <a:ext cx="509783" cy="509783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A8486CA5-DC0C-E4C1-3758-C8AFBD23C1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0512" y="4981893"/>
                <a:ext cx="350125" cy="350125"/>
              </a:xfrm>
              <a:prstGeom prst="rect">
                <a:avLst/>
              </a:prstGeom>
            </p:spPr>
          </p:pic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7838A0A-7EEC-67A2-A6DF-9CA67596A781}"/>
                </a:ext>
              </a:extLst>
            </p:cNvPr>
            <p:cNvGrpSpPr/>
            <p:nvPr/>
          </p:nvGrpSpPr>
          <p:grpSpPr>
            <a:xfrm>
              <a:off x="541265" y="4274956"/>
              <a:ext cx="509783" cy="509783"/>
              <a:chOff x="5993296" y="4950026"/>
              <a:chExt cx="509783" cy="509783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400321A2-FE71-A67A-E9CB-84AAC61F944C}"/>
                  </a:ext>
                </a:extLst>
              </p:cNvPr>
              <p:cNvSpPr/>
              <p:nvPr/>
            </p:nvSpPr>
            <p:spPr>
              <a:xfrm>
                <a:off x="5993296" y="4950026"/>
                <a:ext cx="509783" cy="50978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0E578BDE-D91E-4182-9767-16B3FCECF8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49733" y="4965266"/>
                <a:ext cx="395521" cy="395521"/>
              </a:xfrm>
              <a:prstGeom prst="rect">
                <a:avLst/>
              </a:prstGeom>
            </p:spPr>
          </p:pic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0591495F-6043-A129-DC3C-FC7250820CDC}"/>
                </a:ext>
              </a:extLst>
            </p:cNvPr>
            <p:cNvGrpSpPr/>
            <p:nvPr/>
          </p:nvGrpSpPr>
          <p:grpSpPr>
            <a:xfrm>
              <a:off x="2166282" y="4296405"/>
              <a:ext cx="509783" cy="509783"/>
              <a:chOff x="6755129" y="4923512"/>
              <a:chExt cx="509783" cy="509783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222CF168-E999-1707-445E-123976EFFBEC}"/>
                  </a:ext>
                </a:extLst>
              </p:cNvPr>
              <p:cNvSpPr/>
              <p:nvPr/>
            </p:nvSpPr>
            <p:spPr>
              <a:xfrm>
                <a:off x="6755129" y="4923512"/>
                <a:ext cx="509783" cy="509783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27D75728-1A19-86B5-47AA-7A070E63A8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0512" y="4981893"/>
                <a:ext cx="350125" cy="350125"/>
              </a:xfrm>
              <a:prstGeom prst="rect">
                <a:avLst/>
              </a:prstGeom>
            </p:spPr>
          </p:pic>
        </p:grp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C714248-6ACA-8F41-4B39-CCEF02AB904F}"/>
                </a:ext>
              </a:extLst>
            </p:cNvPr>
            <p:cNvCxnSpPr>
              <a:stCxn id="56" idx="6"/>
              <a:endCxn id="54" idx="2"/>
            </p:cNvCxnSpPr>
            <p:nvPr/>
          </p:nvCxnSpPr>
          <p:spPr>
            <a:xfrm flipV="1">
              <a:off x="1047586" y="3919143"/>
              <a:ext cx="1122619" cy="1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7C324C2-3C06-3613-758B-26E9DC96530E}"/>
                </a:ext>
              </a:extLst>
            </p:cNvPr>
            <p:cNvCxnSpPr>
              <a:stCxn id="56" idx="6"/>
              <a:endCxn id="50" idx="2"/>
            </p:cNvCxnSpPr>
            <p:nvPr/>
          </p:nvCxnSpPr>
          <p:spPr>
            <a:xfrm>
              <a:off x="1047586" y="3919144"/>
              <a:ext cx="1118696" cy="632153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EA3EB7D-45D5-5C55-B2AB-0E2302D1DF40}"/>
                </a:ext>
              </a:extLst>
            </p:cNvPr>
            <p:cNvCxnSpPr>
              <a:cxnSpLocks/>
              <a:stCxn id="52" idx="6"/>
              <a:endCxn id="54" idx="2"/>
            </p:cNvCxnSpPr>
            <p:nvPr/>
          </p:nvCxnSpPr>
          <p:spPr>
            <a:xfrm flipV="1">
              <a:off x="1051048" y="3919143"/>
              <a:ext cx="1119157" cy="610705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889983B-60AC-4B92-CA7A-51DF2EE6ECF1}"/>
                </a:ext>
              </a:extLst>
            </p:cNvPr>
            <p:cNvSpPr txBox="1"/>
            <p:nvPr/>
          </p:nvSpPr>
          <p:spPr>
            <a:xfrm>
              <a:off x="58399" y="3726799"/>
              <a:ext cx="3465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400" b="1" dirty="0">
                  <a:solidFill>
                    <a:srgbClr val="C00000"/>
                  </a:solidFill>
                  <a:latin typeface="+mj-lt"/>
                </a:rPr>
                <a:t>i1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2ABB8A-C703-FC22-81DF-B61BEE8798B5}"/>
                </a:ext>
              </a:extLst>
            </p:cNvPr>
            <p:cNvSpPr txBox="1"/>
            <p:nvPr/>
          </p:nvSpPr>
          <p:spPr>
            <a:xfrm>
              <a:off x="70582" y="4316385"/>
              <a:ext cx="3465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400" b="1" dirty="0">
                  <a:solidFill>
                    <a:srgbClr val="C00000"/>
                  </a:solidFill>
                  <a:latin typeface="+mj-lt"/>
                </a:rPr>
                <a:t>i2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C70BC07-26AD-2B46-5412-1A3D49AAA134}"/>
                </a:ext>
              </a:extLst>
            </p:cNvPr>
            <p:cNvSpPr txBox="1"/>
            <p:nvPr/>
          </p:nvSpPr>
          <p:spPr>
            <a:xfrm>
              <a:off x="2708782" y="3713028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400" b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w1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69BBB28-AEB0-6AAD-F663-840B85BF2F2B}"/>
                </a:ext>
              </a:extLst>
            </p:cNvPr>
            <p:cNvSpPr txBox="1"/>
            <p:nvPr/>
          </p:nvSpPr>
          <p:spPr>
            <a:xfrm>
              <a:off x="2719556" y="4335579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400" b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w2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6550956-905A-E6F9-DBFE-58830899FA68}"/>
                </a:ext>
              </a:extLst>
            </p:cNvPr>
            <p:cNvCxnSpPr>
              <a:stCxn id="52" idx="6"/>
              <a:endCxn id="50" idx="2"/>
            </p:cNvCxnSpPr>
            <p:nvPr/>
          </p:nvCxnSpPr>
          <p:spPr>
            <a:xfrm>
              <a:off x="1051048" y="4529848"/>
              <a:ext cx="1115234" cy="21449"/>
            </a:xfrm>
            <a:prstGeom prst="line">
              <a:avLst/>
            </a:prstGeom>
            <a:ln w="19050">
              <a:prstDash val="dash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BCD07770-467E-CD89-50AA-E5986A1323D2}"/>
              </a:ext>
            </a:extLst>
          </p:cNvPr>
          <p:cNvSpPr txBox="1"/>
          <p:nvPr/>
        </p:nvSpPr>
        <p:spPr>
          <a:xfrm>
            <a:off x="2198083" y="4324612"/>
            <a:ext cx="19921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Robins-Alexander clustering</a:t>
            </a:r>
            <a:endParaRPr lang="en-PH" sz="1400" dirty="0">
              <a:latin typeface="+mj-lt"/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FCEBCF3F-CB76-2470-35AB-AA9E20CA2F72}"/>
              </a:ext>
            </a:extLst>
          </p:cNvPr>
          <p:cNvCxnSpPr>
            <a:cxnSpLocks/>
          </p:cNvCxnSpPr>
          <p:nvPr/>
        </p:nvCxnSpPr>
        <p:spPr>
          <a:xfrm>
            <a:off x="6593305" y="4013736"/>
            <a:ext cx="0" cy="456664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188C15DA-4DBB-2C9A-CDC0-D9468978CDD3}"/>
              </a:ext>
            </a:extLst>
          </p:cNvPr>
          <p:cNvSpPr txBox="1"/>
          <p:nvPr/>
        </p:nvSpPr>
        <p:spPr>
          <a:xfrm>
            <a:off x="5796779" y="4475260"/>
            <a:ext cx="3228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i="0" u="none" strike="noStrike" baseline="0" dirty="0">
                <a:solidFill>
                  <a:srgbClr val="131413"/>
                </a:solidFill>
                <a:latin typeface="Times-Roman"/>
              </a:rPr>
              <a:t>R-A &gt;&gt; </a:t>
            </a:r>
            <a:r>
              <a:rPr lang="en-US" b="1" i="0" u="none" strike="noStrike" baseline="0" dirty="0">
                <a:solidFill>
                  <a:srgbClr val="131413"/>
                </a:solidFill>
                <a:latin typeface="Times-Roman"/>
              </a:rPr>
              <a:t>density</a:t>
            </a:r>
          </a:p>
          <a:p>
            <a:r>
              <a:rPr lang="en-US" b="0" i="0" u="none" strike="noStrike" baseline="0" dirty="0">
                <a:solidFill>
                  <a:srgbClr val="131413"/>
                </a:solidFill>
                <a:latin typeface="Times-Roman"/>
              </a:rPr>
              <a:t>- </a:t>
            </a:r>
            <a:r>
              <a:rPr lang="en-US" dirty="0">
                <a:solidFill>
                  <a:srgbClr val="131413"/>
                </a:solidFill>
                <a:latin typeface="Times-Roman"/>
              </a:rPr>
              <a:t>p</a:t>
            </a:r>
            <a:r>
              <a:rPr lang="en-US" b="0" i="0" u="none" strike="noStrike" baseline="0" dirty="0">
                <a:solidFill>
                  <a:srgbClr val="131413"/>
                </a:solidFill>
                <a:latin typeface="Times-Roman"/>
              </a:rPr>
              <a:t>resence of local correlations</a:t>
            </a:r>
          </a:p>
          <a:p>
            <a:endParaRPr lang="en-US" b="0" i="0" u="none" strike="noStrike" baseline="0" dirty="0">
              <a:solidFill>
                <a:srgbClr val="131413"/>
              </a:solidFill>
              <a:latin typeface="Times-Roman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E3BE031-8D01-7FB8-B8B2-D7C29A196F97}"/>
              </a:ext>
            </a:extLst>
          </p:cNvPr>
          <p:cNvSpPr txBox="1"/>
          <p:nvPr/>
        </p:nvSpPr>
        <p:spPr>
          <a:xfrm>
            <a:off x="5800355" y="5265556"/>
            <a:ext cx="39689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b="0" i="0" u="none" strike="noStrike" baseline="0" dirty="0">
                <a:solidFill>
                  <a:srgbClr val="131413"/>
                </a:solidFill>
                <a:latin typeface="+mj-lt"/>
              </a:rPr>
              <a:t>Note: The expected </a:t>
            </a:r>
            <a:r>
              <a:rPr lang="en-US" sz="1400" dirty="0">
                <a:solidFill>
                  <a:srgbClr val="131413"/>
                </a:solidFill>
                <a:latin typeface="+mj-lt"/>
              </a:rPr>
              <a:t>R-A </a:t>
            </a:r>
            <a:r>
              <a:rPr lang="en-US" sz="1400" b="0" i="0" u="none" strike="noStrike" baseline="0" dirty="0">
                <a:solidFill>
                  <a:srgbClr val="131413"/>
                </a:solidFill>
                <a:latin typeface="+mj-lt"/>
              </a:rPr>
              <a:t>of random bipartite networks tends to their density as they get large.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25CC8ED-5353-C002-E45F-A653F50421B1}"/>
              </a:ext>
            </a:extLst>
          </p:cNvPr>
          <p:cNvSpPr/>
          <p:nvPr/>
        </p:nvSpPr>
        <p:spPr>
          <a:xfrm>
            <a:off x="907384" y="1229029"/>
            <a:ext cx="4641580" cy="2943795"/>
          </a:xfrm>
          <a:prstGeom prst="rect">
            <a:avLst/>
          </a:prstGeom>
          <a:solidFill>
            <a:srgbClr val="D9D9D9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C6BA235-3E7D-B526-93D7-5B4073861265}"/>
              </a:ext>
            </a:extLst>
          </p:cNvPr>
          <p:cNvSpPr/>
          <p:nvPr/>
        </p:nvSpPr>
        <p:spPr>
          <a:xfrm>
            <a:off x="7655792" y="1241729"/>
            <a:ext cx="3698005" cy="2943795"/>
          </a:xfrm>
          <a:prstGeom prst="rect">
            <a:avLst/>
          </a:prstGeom>
          <a:solidFill>
            <a:srgbClr val="D9D9D9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58414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499F-7F63-6031-75A2-CDBA24147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927"/>
            <a:ext cx="10515600" cy="928172"/>
          </a:xfrm>
        </p:spPr>
        <p:txBody>
          <a:bodyPr/>
          <a:lstStyle/>
          <a:p>
            <a:r>
              <a:rPr lang="en-US" dirty="0"/>
              <a:t>Summary statistics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A4A4A3-F36A-C0CE-B34D-FEB941EBCA7F}"/>
              </a:ext>
            </a:extLst>
          </p:cNvPr>
          <p:cNvSpPr txBox="1"/>
          <p:nvPr/>
        </p:nvSpPr>
        <p:spPr>
          <a:xfrm>
            <a:off x="838200" y="733450"/>
            <a:ext cx="4871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Largest connected components 2008-2016</a:t>
            </a:r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53CC3F2C-E1BF-AD59-9C19-D965ACDB04EB}"/>
              </a:ext>
            </a:extLst>
          </p:cNvPr>
          <p:cNvSpPr txBox="1">
            <a:spLocks/>
          </p:cNvSpPr>
          <p:nvPr/>
        </p:nvSpPr>
        <p:spPr>
          <a:xfrm>
            <a:off x="1568823" y="5791018"/>
            <a:ext cx="3789493" cy="16366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Given: </a:t>
            </a: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</a:rPr>
              <a:t>w1</a:t>
            </a:r>
            <a:r>
              <a:rPr lang="en-US" sz="1400" dirty="0"/>
              <a:t> wins contracts from </a:t>
            </a:r>
            <a:r>
              <a:rPr lang="en-US" sz="1400" b="1" dirty="0">
                <a:solidFill>
                  <a:srgbClr val="C00000"/>
                </a:solidFill>
              </a:rPr>
              <a:t>i1 </a:t>
            </a:r>
            <a:r>
              <a:rPr lang="en-US" sz="1400" dirty="0"/>
              <a:t>and</a:t>
            </a:r>
            <a:r>
              <a:rPr lang="en-US" sz="1400" b="1" dirty="0">
                <a:solidFill>
                  <a:srgbClr val="C00000"/>
                </a:solidFill>
              </a:rPr>
              <a:t> i2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>
                <a:solidFill>
                  <a:srgbClr val="114A6C"/>
                </a:solidFill>
              </a:rPr>
              <a:t>             w2</a:t>
            </a:r>
            <a:r>
              <a:rPr lang="en-US" sz="1400" dirty="0">
                <a:solidFill>
                  <a:srgbClr val="114A6C"/>
                </a:solidFill>
              </a:rPr>
              <a:t> </a:t>
            </a:r>
            <a:r>
              <a:rPr lang="en-US" sz="1400" dirty="0"/>
              <a:t>wins a contract from </a:t>
            </a:r>
            <a:r>
              <a:rPr lang="en-US" sz="1400" b="1" dirty="0">
                <a:solidFill>
                  <a:srgbClr val="C00000"/>
                </a:solidFill>
              </a:rPr>
              <a:t>i1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R-A = prob. </a:t>
            </a:r>
            <a:r>
              <a:rPr lang="en-US" sz="1400" b="1" dirty="0">
                <a:solidFill>
                  <a:srgbClr val="114A6C"/>
                </a:solidFill>
              </a:rPr>
              <a:t>w2 </a:t>
            </a:r>
            <a:r>
              <a:rPr lang="en-US" sz="1400" dirty="0"/>
              <a:t>also wins a contract from </a:t>
            </a:r>
            <a:r>
              <a:rPr lang="en-US" sz="1400" b="1" dirty="0">
                <a:solidFill>
                  <a:srgbClr val="C00000"/>
                </a:solidFill>
              </a:rPr>
              <a:t>i2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01604D2-CD2A-7F52-A8BE-C45B3DCE56CB}"/>
              </a:ext>
            </a:extLst>
          </p:cNvPr>
          <p:cNvGrpSpPr/>
          <p:nvPr/>
        </p:nvGrpSpPr>
        <p:grpSpPr>
          <a:xfrm>
            <a:off x="1761001" y="4764060"/>
            <a:ext cx="2821126" cy="1041127"/>
            <a:chOff x="58399" y="3664251"/>
            <a:chExt cx="3094289" cy="114193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8E2996D-130C-74A8-74D4-3C541F0A2786}"/>
                </a:ext>
              </a:extLst>
            </p:cNvPr>
            <p:cNvGrpSpPr/>
            <p:nvPr/>
          </p:nvGrpSpPr>
          <p:grpSpPr>
            <a:xfrm>
              <a:off x="537803" y="3664252"/>
              <a:ext cx="509783" cy="509783"/>
              <a:chOff x="5993296" y="4950026"/>
              <a:chExt cx="509783" cy="509783"/>
            </a:xfrm>
          </p:grpSpPr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0E140E17-3C77-2DFE-FF82-DCC8A3F7CAC0}"/>
                  </a:ext>
                </a:extLst>
              </p:cNvPr>
              <p:cNvSpPr/>
              <p:nvPr/>
            </p:nvSpPr>
            <p:spPr>
              <a:xfrm>
                <a:off x="5993296" y="4950026"/>
                <a:ext cx="509783" cy="50978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E38C5913-3258-C10F-5F33-1DC4E60F36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49733" y="4965266"/>
                <a:ext cx="395521" cy="395521"/>
              </a:xfrm>
              <a:prstGeom prst="rect">
                <a:avLst/>
              </a:prstGeom>
            </p:spPr>
          </p:pic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3B54117-6230-423F-37EB-F8598B75442B}"/>
                </a:ext>
              </a:extLst>
            </p:cNvPr>
            <p:cNvGrpSpPr/>
            <p:nvPr/>
          </p:nvGrpSpPr>
          <p:grpSpPr>
            <a:xfrm>
              <a:off x="2170205" y="3664251"/>
              <a:ext cx="509783" cy="509783"/>
              <a:chOff x="6755129" y="4923512"/>
              <a:chExt cx="509783" cy="509783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3F5391CA-2080-8B2C-3955-973B3069F0CB}"/>
                  </a:ext>
                </a:extLst>
              </p:cNvPr>
              <p:cNvSpPr/>
              <p:nvPr/>
            </p:nvSpPr>
            <p:spPr>
              <a:xfrm>
                <a:off x="6755129" y="4923512"/>
                <a:ext cx="509783" cy="509783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A8486CA5-DC0C-E4C1-3758-C8AFBD23C1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0512" y="4981893"/>
                <a:ext cx="350125" cy="350125"/>
              </a:xfrm>
              <a:prstGeom prst="rect">
                <a:avLst/>
              </a:prstGeom>
            </p:spPr>
          </p:pic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7838A0A-7EEC-67A2-A6DF-9CA67596A781}"/>
                </a:ext>
              </a:extLst>
            </p:cNvPr>
            <p:cNvGrpSpPr/>
            <p:nvPr/>
          </p:nvGrpSpPr>
          <p:grpSpPr>
            <a:xfrm>
              <a:off x="541265" y="4274956"/>
              <a:ext cx="509783" cy="509783"/>
              <a:chOff x="5993296" y="4950026"/>
              <a:chExt cx="509783" cy="509783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400321A2-FE71-A67A-E9CB-84AAC61F944C}"/>
                  </a:ext>
                </a:extLst>
              </p:cNvPr>
              <p:cNvSpPr/>
              <p:nvPr/>
            </p:nvSpPr>
            <p:spPr>
              <a:xfrm>
                <a:off x="5993296" y="4950026"/>
                <a:ext cx="509783" cy="509783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0E578BDE-D91E-4182-9767-16B3FCECF8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49733" y="4965266"/>
                <a:ext cx="395521" cy="395521"/>
              </a:xfrm>
              <a:prstGeom prst="rect">
                <a:avLst/>
              </a:prstGeom>
            </p:spPr>
          </p:pic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0591495F-6043-A129-DC3C-FC7250820CDC}"/>
                </a:ext>
              </a:extLst>
            </p:cNvPr>
            <p:cNvGrpSpPr/>
            <p:nvPr/>
          </p:nvGrpSpPr>
          <p:grpSpPr>
            <a:xfrm>
              <a:off x="2166282" y="4296405"/>
              <a:ext cx="509783" cy="509783"/>
              <a:chOff x="6755129" y="4923512"/>
              <a:chExt cx="509783" cy="509783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222CF168-E999-1707-445E-123976EFFBEC}"/>
                  </a:ext>
                </a:extLst>
              </p:cNvPr>
              <p:cNvSpPr/>
              <p:nvPr/>
            </p:nvSpPr>
            <p:spPr>
              <a:xfrm>
                <a:off x="6755129" y="4923512"/>
                <a:ext cx="509783" cy="509783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27D75728-1A19-86B5-47AA-7A070E63A8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lum bright="70000" contrast="-70000"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0512" y="4981893"/>
                <a:ext cx="350125" cy="350125"/>
              </a:xfrm>
              <a:prstGeom prst="rect">
                <a:avLst/>
              </a:prstGeom>
            </p:spPr>
          </p:pic>
        </p:grp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C714248-6ACA-8F41-4B39-CCEF02AB904F}"/>
                </a:ext>
              </a:extLst>
            </p:cNvPr>
            <p:cNvCxnSpPr>
              <a:stCxn id="56" idx="6"/>
              <a:endCxn id="54" idx="2"/>
            </p:cNvCxnSpPr>
            <p:nvPr/>
          </p:nvCxnSpPr>
          <p:spPr>
            <a:xfrm flipV="1">
              <a:off x="1047586" y="3919143"/>
              <a:ext cx="1122619" cy="1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7C324C2-3C06-3613-758B-26E9DC96530E}"/>
                </a:ext>
              </a:extLst>
            </p:cNvPr>
            <p:cNvCxnSpPr>
              <a:stCxn id="56" idx="6"/>
              <a:endCxn id="50" idx="2"/>
            </p:cNvCxnSpPr>
            <p:nvPr/>
          </p:nvCxnSpPr>
          <p:spPr>
            <a:xfrm>
              <a:off x="1047586" y="3919144"/>
              <a:ext cx="1118696" cy="632153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EA3EB7D-45D5-5C55-B2AB-0E2302D1DF40}"/>
                </a:ext>
              </a:extLst>
            </p:cNvPr>
            <p:cNvCxnSpPr>
              <a:cxnSpLocks/>
              <a:stCxn id="52" idx="6"/>
              <a:endCxn id="54" idx="2"/>
            </p:cNvCxnSpPr>
            <p:nvPr/>
          </p:nvCxnSpPr>
          <p:spPr>
            <a:xfrm flipV="1">
              <a:off x="1051048" y="3919143"/>
              <a:ext cx="1119157" cy="610705"/>
            </a:xfrm>
            <a:prstGeom prst="line">
              <a:avLst/>
            </a:prstGeom>
            <a:ln w="1905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889983B-60AC-4B92-CA7A-51DF2EE6ECF1}"/>
                </a:ext>
              </a:extLst>
            </p:cNvPr>
            <p:cNvSpPr txBox="1"/>
            <p:nvPr/>
          </p:nvSpPr>
          <p:spPr>
            <a:xfrm>
              <a:off x="58399" y="3726799"/>
              <a:ext cx="3465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400" b="1" dirty="0">
                  <a:solidFill>
                    <a:srgbClr val="C00000"/>
                  </a:solidFill>
                  <a:latin typeface="+mj-lt"/>
                </a:rPr>
                <a:t>i1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2ABB8A-C703-FC22-81DF-B61BEE8798B5}"/>
                </a:ext>
              </a:extLst>
            </p:cNvPr>
            <p:cNvSpPr txBox="1"/>
            <p:nvPr/>
          </p:nvSpPr>
          <p:spPr>
            <a:xfrm>
              <a:off x="70582" y="4316385"/>
              <a:ext cx="3465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400" b="1" dirty="0">
                  <a:solidFill>
                    <a:srgbClr val="C00000"/>
                  </a:solidFill>
                  <a:latin typeface="+mj-lt"/>
                </a:rPr>
                <a:t>i2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C70BC07-26AD-2B46-5412-1A3D49AAA134}"/>
                </a:ext>
              </a:extLst>
            </p:cNvPr>
            <p:cNvSpPr txBox="1"/>
            <p:nvPr/>
          </p:nvSpPr>
          <p:spPr>
            <a:xfrm>
              <a:off x="2708782" y="3713028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400" b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w1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69BBB28-AEB0-6AAD-F663-840B85BF2F2B}"/>
                </a:ext>
              </a:extLst>
            </p:cNvPr>
            <p:cNvSpPr txBox="1"/>
            <p:nvPr/>
          </p:nvSpPr>
          <p:spPr>
            <a:xfrm>
              <a:off x="2719556" y="4335579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400" b="1" dirty="0">
                  <a:solidFill>
                    <a:schemeClr val="accent5">
                      <a:lumMod val="50000"/>
                    </a:schemeClr>
                  </a:solidFill>
                  <a:latin typeface="+mj-lt"/>
                </a:rPr>
                <a:t>w2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6550956-905A-E6F9-DBFE-58830899FA68}"/>
                </a:ext>
              </a:extLst>
            </p:cNvPr>
            <p:cNvCxnSpPr>
              <a:stCxn id="52" idx="6"/>
              <a:endCxn id="50" idx="2"/>
            </p:cNvCxnSpPr>
            <p:nvPr/>
          </p:nvCxnSpPr>
          <p:spPr>
            <a:xfrm>
              <a:off x="1051048" y="4529848"/>
              <a:ext cx="1115234" cy="21449"/>
            </a:xfrm>
            <a:prstGeom prst="line">
              <a:avLst/>
            </a:prstGeom>
            <a:ln w="19050">
              <a:prstDash val="dash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BCD07770-467E-CD89-50AA-E5986A1323D2}"/>
              </a:ext>
            </a:extLst>
          </p:cNvPr>
          <p:cNvSpPr txBox="1"/>
          <p:nvPr/>
        </p:nvSpPr>
        <p:spPr>
          <a:xfrm>
            <a:off x="2198083" y="4324612"/>
            <a:ext cx="19921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Robins-Alexander clustering</a:t>
            </a:r>
            <a:endParaRPr lang="en-PH" sz="1400" dirty="0">
              <a:latin typeface="+mj-lt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6993CD1-7707-641A-29BB-6E6B6762BF53}"/>
              </a:ext>
            </a:extLst>
          </p:cNvPr>
          <p:cNvSpPr/>
          <p:nvPr/>
        </p:nvSpPr>
        <p:spPr>
          <a:xfrm>
            <a:off x="7149713" y="5473256"/>
            <a:ext cx="4303310" cy="706799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2" name="Content Placeholder 1">
            <a:extLst>
              <a:ext uri="{FF2B5EF4-FFF2-40B4-BE49-F238E27FC236}">
                <a16:creationId xmlns:a16="http://schemas.microsoft.com/office/drawing/2014/main" id="{5BFFA788-E487-8BDC-C870-1771B4D441DC}"/>
              </a:ext>
            </a:extLst>
          </p:cNvPr>
          <p:cNvSpPr txBox="1">
            <a:spLocks/>
          </p:cNvSpPr>
          <p:nvPr/>
        </p:nvSpPr>
        <p:spPr>
          <a:xfrm>
            <a:off x="7170660" y="5538061"/>
            <a:ext cx="4459607" cy="551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PH" sz="1800" dirty="0"/>
              <a:t>The bipartite network has a rich structure deviating from random behavior.</a:t>
            </a: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9899B3C2-8EE1-0982-8419-A0A7D2E862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121" y="5549484"/>
            <a:ext cx="360000" cy="36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1CEFBA-1E22-4421-ACD2-CB94A8A04831}"/>
              </a:ext>
            </a:extLst>
          </p:cNvPr>
          <p:cNvSpPr txBox="1"/>
          <p:nvPr/>
        </p:nvSpPr>
        <p:spPr>
          <a:xfrm>
            <a:off x="5796779" y="4475260"/>
            <a:ext cx="3228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i="0" u="none" strike="noStrike" baseline="0" dirty="0">
                <a:solidFill>
                  <a:srgbClr val="131413"/>
                </a:solidFill>
                <a:latin typeface="Times-Roman"/>
              </a:rPr>
              <a:t>R-A &gt;&gt; </a:t>
            </a:r>
            <a:r>
              <a:rPr lang="en-US" b="1" i="0" u="none" strike="noStrike" baseline="0" dirty="0">
                <a:solidFill>
                  <a:srgbClr val="131413"/>
                </a:solidFill>
                <a:latin typeface="Times-Roman"/>
              </a:rPr>
              <a:t>density</a:t>
            </a:r>
          </a:p>
          <a:p>
            <a:r>
              <a:rPr lang="en-US" b="0" i="0" u="none" strike="noStrike" baseline="0" dirty="0">
                <a:solidFill>
                  <a:srgbClr val="131413"/>
                </a:solidFill>
                <a:latin typeface="Times-Roman"/>
              </a:rPr>
              <a:t>- </a:t>
            </a:r>
            <a:r>
              <a:rPr lang="en-US" dirty="0">
                <a:solidFill>
                  <a:srgbClr val="131413"/>
                </a:solidFill>
                <a:latin typeface="Times-Roman"/>
              </a:rPr>
              <a:t>p</a:t>
            </a:r>
            <a:r>
              <a:rPr lang="en-US" b="0" i="0" u="none" strike="noStrike" baseline="0" dirty="0">
                <a:solidFill>
                  <a:srgbClr val="131413"/>
                </a:solidFill>
                <a:latin typeface="Times-Roman"/>
              </a:rPr>
              <a:t>resence of local correlations</a:t>
            </a:r>
          </a:p>
          <a:p>
            <a:endParaRPr lang="en-US" b="0" i="0" u="none" strike="noStrike" baseline="0" dirty="0">
              <a:solidFill>
                <a:srgbClr val="131413"/>
              </a:solidFill>
              <a:latin typeface="Times-Roman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B5592D2-13B7-F8B9-629E-2ED35C1B8E3A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25C6277-A93E-23B6-AA0C-B5744446D994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FF231EA-A6E4-8A92-22EB-F83B3126FC97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C8C6394-1146-F6B1-3174-7CA18ED8C0CE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3088602-0B09-C6FE-BAD1-A0F499675614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B244417-84AA-126D-507C-0CF94C6724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838337"/>
              </p:ext>
            </p:extLst>
          </p:nvPr>
        </p:nvGraphicFramePr>
        <p:xfrm>
          <a:off x="907384" y="1229029"/>
          <a:ext cx="10377231" cy="2977642"/>
        </p:xfrm>
        <a:graphic>
          <a:graphicData uri="http://schemas.openxmlformats.org/drawingml/2006/table">
            <a:tbl>
              <a:tblPr firstRow="1"/>
              <a:tblGrid>
                <a:gridCol w="928815">
                  <a:extLst>
                    <a:ext uri="{9D8B030D-6E8A-4147-A177-3AD203B41FA5}">
                      <a16:colId xmlns:a16="http://schemas.microsoft.com/office/drawing/2014/main" val="1321543847"/>
                    </a:ext>
                  </a:extLst>
                </a:gridCol>
                <a:gridCol w="1023434">
                  <a:extLst>
                    <a:ext uri="{9D8B030D-6E8A-4147-A177-3AD203B41FA5}">
                      <a16:colId xmlns:a16="http://schemas.microsoft.com/office/drawing/2014/main" val="2797869949"/>
                    </a:ext>
                  </a:extLst>
                </a:gridCol>
                <a:gridCol w="898883">
                  <a:extLst>
                    <a:ext uri="{9D8B030D-6E8A-4147-A177-3AD203B41FA5}">
                      <a16:colId xmlns:a16="http://schemas.microsoft.com/office/drawing/2014/main" val="2873096044"/>
                    </a:ext>
                  </a:extLst>
                </a:gridCol>
                <a:gridCol w="928815">
                  <a:extLst>
                    <a:ext uri="{9D8B030D-6E8A-4147-A177-3AD203B41FA5}">
                      <a16:colId xmlns:a16="http://schemas.microsoft.com/office/drawing/2014/main" val="3794909467"/>
                    </a:ext>
                  </a:extLst>
                </a:gridCol>
                <a:gridCol w="799438">
                  <a:extLst>
                    <a:ext uri="{9D8B030D-6E8A-4147-A177-3AD203B41FA5}">
                      <a16:colId xmlns:a16="http://schemas.microsoft.com/office/drawing/2014/main" val="349744039"/>
                    </a:ext>
                  </a:extLst>
                </a:gridCol>
                <a:gridCol w="928815">
                  <a:extLst>
                    <a:ext uri="{9D8B030D-6E8A-4147-A177-3AD203B41FA5}">
                      <a16:colId xmlns:a16="http://schemas.microsoft.com/office/drawing/2014/main" val="966218912"/>
                    </a:ext>
                  </a:extLst>
                </a:gridCol>
                <a:gridCol w="1105500">
                  <a:extLst>
                    <a:ext uri="{9D8B030D-6E8A-4147-A177-3AD203B41FA5}">
                      <a16:colId xmlns:a16="http://schemas.microsoft.com/office/drawing/2014/main" val="1241691589"/>
                    </a:ext>
                  </a:extLst>
                </a:gridCol>
                <a:gridCol w="946193">
                  <a:extLst>
                    <a:ext uri="{9D8B030D-6E8A-4147-A177-3AD203B41FA5}">
                      <a16:colId xmlns:a16="http://schemas.microsoft.com/office/drawing/2014/main" val="2672420565"/>
                    </a:ext>
                  </a:extLst>
                </a:gridCol>
                <a:gridCol w="946193">
                  <a:extLst>
                    <a:ext uri="{9D8B030D-6E8A-4147-A177-3AD203B41FA5}">
                      <a16:colId xmlns:a16="http://schemas.microsoft.com/office/drawing/2014/main" val="1925253054"/>
                    </a:ext>
                  </a:extLst>
                </a:gridCol>
                <a:gridCol w="889228">
                  <a:extLst>
                    <a:ext uri="{9D8B030D-6E8A-4147-A177-3AD203B41FA5}">
                      <a16:colId xmlns:a16="http://schemas.microsoft.com/office/drawing/2014/main" val="2496038239"/>
                    </a:ext>
                  </a:extLst>
                </a:gridCol>
                <a:gridCol w="981917">
                  <a:extLst>
                    <a:ext uri="{9D8B030D-6E8A-4147-A177-3AD203B41FA5}">
                      <a16:colId xmlns:a16="http://schemas.microsoft.com/office/drawing/2014/main" val="341743256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Contracts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Nodes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Winners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Issuers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Density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R-A clust.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μ(Deg</a:t>
                      </a:r>
                      <a:r>
                        <a:rPr lang="en-PH" sz="1600" b="1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σ(Deg</a:t>
                      </a:r>
                      <a:r>
                        <a:rPr lang="en-PH" sz="1600" b="1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μ(Deg</a:t>
                      </a:r>
                      <a:r>
                        <a:rPr lang="en-PH" sz="1600" b="1" kern="0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PH" sz="1600" b="1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PH" sz="1600" b="1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σ(</a:t>
                      </a:r>
                      <a:r>
                        <a:rPr lang="en-PH" sz="1600" b="1" kern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Deg</a:t>
                      </a:r>
                      <a:r>
                        <a:rPr lang="en-PH" sz="1600" b="1" kern="0" baseline="-25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PH" sz="16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)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444159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16,639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11,168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9,143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2,025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1.82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2.67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522050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20,935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13,004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10,526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2,478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1.99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5.37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8.45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20.26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4923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27,560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14,663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12,209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2,454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2.26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11.86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11.23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48.78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258522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25,705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15,000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12,451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2,549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2.06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3.57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21.13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834442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29,014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16,393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13,631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2,762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4.27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10.50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25.24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47189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31,546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17,105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14,100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3,005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4.83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10.50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25.61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201621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34,644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17,642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14,689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2,953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6.18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11.73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32.43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786483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38,208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19,557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16,232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3,325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0.00020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5.62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11.49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29.67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9921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42,656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21,879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18,011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3,868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0.00018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2.37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5.63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11.03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28.19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2224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Ave.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29,656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16,268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13,444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2,824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0.00023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b="1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0.03</a:t>
                      </a:r>
                      <a:endParaRPr lang="en-PH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2.18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5.56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10.36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27.59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953317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266,907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PH" sz="16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PH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115953"/>
                  </a:ext>
                </a:extLst>
              </a:tr>
            </a:tbl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85D7FE4C-DADF-D5F9-A3CC-5B2BF37D3609}"/>
              </a:ext>
            </a:extLst>
          </p:cNvPr>
          <p:cNvSpPr/>
          <p:nvPr/>
        </p:nvSpPr>
        <p:spPr>
          <a:xfrm>
            <a:off x="5638799" y="3715352"/>
            <a:ext cx="1947809" cy="29352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chemeClr val="accent2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25F2F7F-2E60-29FF-27E7-87447A1996F0}"/>
              </a:ext>
            </a:extLst>
          </p:cNvPr>
          <p:cNvCxnSpPr>
            <a:cxnSpLocks/>
          </p:cNvCxnSpPr>
          <p:nvPr/>
        </p:nvCxnSpPr>
        <p:spPr>
          <a:xfrm>
            <a:off x="6593305" y="4013736"/>
            <a:ext cx="0" cy="456664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258F0DED-49A5-7B8D-0FA3-A8D8189D2927}"/>
              </a:ext>
            </a:extLst>
          </p:cNvPr>
          <p:cNvSpPr/>
          <p:nvPr/>
        </p:nvSpPr>
        <p:spPr>
          <a:xfrm>
            <a:off x="907384" y="1229029"/>
            <a:ext cx="4641580" cy="2943795"/>
          </a:xfrm>
          <a:prstGeom prst="rect">
            <a:avLst/>
          </a:prstGeom>
          <a:solidFill>
            <a:srgbClr val="D9D9D9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82B1D82-2674-6DA3-DEF9-EDD05D23FA96}"/>
              </a:ext>
            </a:extLst>
          </p:cNvPr>
          <p:cNvSpPr/>
          <p:nvPr/>
        </p:nvSpPr>
        <p:spPr>
          <a:xfrm>
            <a:off x="7655792" y="1241729"/>
            <a:ext cx="3698005" cy="2943795"/>
          </a:xfrm>
          <a:prstGeom prst="rect">
            <a:avLst/>
          </a:prstGeom>
          <a:solidFill>
            <a:srgbClr val="D9D9D9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27846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4277FC3-CF8E-3040-4D90-F8C2AF7B3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645" y="1299833"/>
            <a:ext cx="6491854" cy="4814792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F7F1306-C280-84C0-A64D-43E69D30D274}"/>
              </a:ext>
            </a:extLst>
          </p:cNvPr>
          <p:cNvSpPr txBox="1">
            <a:spLocks/>
          </p:cNvSpPr>
          <p:nvPr/>
        </p:nvSpPr>
        <p:spPr>
          <a:xfrm>
            <a:off x="751575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Degree heterogeneity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D69AAA-05C2-5518-A051-50E4892DF284}"/>
              </a:ext>
            </a:extLst>
          </p:cNvPr>
          <p:cNvSpPr txBox="1"/>
          <p:nvPr/>
        </p:nvSpPr>
        <p:spPr>
          <a:xfrm>
            <a:off x="754762" y="743375"/>
            <a:ext cx="4871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Largest connected components 2008-2016</a:t>
            </a:r>
          </a:p>
        </p:txBody>
      </p:sp>
      <p:sp>
        <p:nvSpPr>
          <p:cNvPr id="22" name="Content Placeholder 1">
            <a:extLst>
              <a:ext uri="{FF2B5EF4-FFF2-40B4-BE49-F238E27FC236}">
                <a16:creationId xmlns:a16="http://schemas.microsoft.com/office/drawing/2014/main" id="{341F9EA1-B0ED-FE26-F726-FC2A4005AF7F}"/>
              </a:ext>
            </a:extLst>
          </p:cNvPr>
          <p:cNvSpPr txBox="1">
            <a:spLocks/>
          </p:cNvSpPr>
          <p:nvPr/>
        </p:nvSpPr>
        <p:spPr>
          <a:xfrm>
            <a:off x="751575" y="2821243"/>
            <a:ext cx="4459607" cy="27109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l-GR" sz="1800" b="1" dirty="0"/>
              <a:t>α</a:t>
            </a:r>
            <a:r>
              <a:rPr lang="en-PH" sz="1800" b="1" dirty="0"/>
              <a:t> </a:t>
            </a:r>
            <a:r>
              <a:rPr lang="el-GR" sz="1800" b="1" dirty="0"/>
              <a:t>ϵ</a:t>
            </a:r>
            <a:r>
              <a:rPr lang="en-PH" sz="1800" b="1" dirty="0"/>
              <a:t> (2, 3)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PH" sz="1800" b="1" dirty="0"/>
              <a:t>heterogeneous</a:t>
            </a:r>
            <a:r>
              <a:rPr lang="en-PH" sz="1800" dirty="0"/>
              <a:t> distribution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Some rare issuers and winners involved in &gt;1000 contracts (</a:t>
            </a:r>
            <a:r>
              <a:rPr lang="en-US" sz="1800" b="1" dirty="0"/>
              <a:t>hubs</a:t>
            </a:r>
            <a:r>
              <a:rPr lang="en-US" sz="1800" dirty="0"/>
              <a:t>); majority are involved in only a few contracts</a:t>
            </a:r>
          </a:p>
          <a:p>
            <a:pPr>
              <a:buFont typeface="Wingdings" panose="05000000000000000000" pitchFamily="2" charset="2"/>
              <a:buChar char="§"/>
            </a:pPr>
            <a:endParaRPr lang="en-PH" sz="1800" b="1" dirty="0"/>
          </a:p>
          <a:p>
            <a:pPr>
              <a:buFont typeface="Wingdings" panose="05000000000000000000" pitchFamily="2" charset="2"/>
              <a:buChar char="§"/>
            </a:pPr>
            <a:endParaRPr lang="en-PH" sz="1800" b="1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B11C5B-D4CA-23A8-58FA-8424C8324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234" y="1477441"/>
            <a:ext cx="1418330" cy="811600"/>
          </a:xfrm>
          <a:prstGeom prst="rect">
            <a:avLst/>
          </a:prstGeom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E3A1BDCF-910F-536F-3E9A-D2B62B57EBBF}"/>
              </a:ext>
            </a:extLst>
          </p:cNvPr>
          <p:cNvSpPr/>
          <p:nvPr/>
        </p:nvSpPr>
        <p:spPr>
          <a:xfrm>
            <a:off x="3631359" y="1780908"/>
            <a:ext cx="342083" cy="204666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34DB3C-2EBD-771D-870C-6AF1EFAD876A}"/>
              </a:ext>
            </a:extLst>
          </p:cNvPr>
          <p:cNvSpPr txBox="1"/>
          <p:nvPr/>
        </p:nvSpPr>
        <p:spPr>
          <a:xfrm>
            <a:off x="751575" y="1455911"/>
            <a:ext cx="28797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+mj-lt"/>
              </a:rPr>
              <a:t>Fit d</a:t>
            </a:r>
            <a:r>
              <a:rPr lang="en-US" sz="1800" dirty="0">
                <a:latin typeface="+mj-lt"/>
              </a:rPr>
              <a:t>istribution of contracts </a:t>
            </a:r>
            <a:r>
              <a:rPr lang="en-US" sz="1800" b="1" dirty="0">
                <a:solidFill>
                  <a:srgbClr val="C00000"/>
                </a:solidFill>
                <a:latin typeface="+mj-lt"/>
              </a:rPr>
              <a:t>awarded</a:t>
            </a:r>
            <a:r>
              <a:rPr lang="en-US" sz="1800" dirty="0">
                <a:latin typeface="+mj-lt"/>
              </a:rPr>
              <a:t> and </a:t>
            </a:r>
            <a:r>
              <a:rPr lang="en-US" sz="1800" b="1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won</a:t>
            </a:r>
            <a:r>
              <a:rPr lang="en-US" sz="1800" dirty="0">
                <a:latin typeface="+mj-lt"/>
              </a:rPr>
              <a:t> across years to Power law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7D76C6E-A70D-941E-CF8E-989AAE34795C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3BB60F9-D586-CB85-CFC6-7E9A07E1A1D9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EB05DB6-1E09-57B5-5D9F-5CAC0064C414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ACA4984-321F-A652-8E94-B098FA4BDB39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A0D4F03-8449-AF55-552D-5C141E3D60C8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45439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7F44CA33-C34C-C0B1-D9A1-2D90D8843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5025" y="205650"/>
            <a:ext cx="6726975" cy="6652349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E4DDF8BE-D1FC-AB07-9A2C-4899757F9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575" y="2821243"/>
            <a:ext cx="4459607" cy="271099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l-GR" sz="1800" b="1" dirty="0"/>
              <a:t>α</a:t>
            </a:r>
            <a:r>
              <a:rPr lang="en-PH" sz="1800" b="1" dirty="0"/>
              <a:t> </a:t>
            </a:r>
            <a:r>
              <a:rPr lang="el-GR" sz="1800" b="1" dirty="0"/>
              <a:t>ϵ</a:t>
            </a:r>
            <a:r>
              <a:rPr lang="en-PH" sz="1800" b="1" dirty="0"/>
              <a:t> (2, 3)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PH" sz="1800" b="1" dirty="0"/>
              <a:t>heterogeneous</a:t>
            </a:r>
            <a:r>
              <a:rPr lang="en-PH" sz="1800" dirty="0"/>
              <a:t> distribution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Some rare issuers and winners involved in &gt;1000 contracts (</a:t>
            </a:r>
            <a:r>
              <a:rPr lang="en-US" sz="1800" b="1" dirty="0"/>
              <a:t>hubs</a:t>
            </a:r>
            <a:r>
              <a:rPr lang="en-US" sz="1800" dirty="0"/>
              <a:t>); majority are involved in only a few contracts</a:t>
            </a:r>
          </a:p>
          <a:p>
            <a:pPr>
              <a:buFont typeface="Wingdings" panose="05000000000000000000" pitchFamily="2" charset="2"/>
              <a:buChar char="§"/>
            </a:pPr>
            <a:endParaRPr lang="en-PH" sz="1800" b="1" dirty="0"/>
          </a:p>
          <a:p>
            <a:pPr marL="0" indent="0">
              <a:buNone/>
            </a:pPr>
            <a:r>
              <a:rPr lang="en-PH" sz="1800" dirty="0"/>
              <a:t>The public procurement networks exhibit characteristics of a </a:t>
            </a:r>
            <a:r>
              <a:rPr lang="en-PH" sz="1800" b="1" dirty="0"/>
              <a:t>scale-free network.</a:t>
            </a:r>
          </a:p>
          <a:p>
            <a:pPr>
              <a:buFont typeface="Wingdings" panose="05000000000000000000" pitchFamily="2" charset="2"/>
              <a:buChar char="§"/>
            </a:pPr>
            <a:endParaRPr lang="en-PH" sz="1800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5DAF768-E8CC-1B90-07A3-287B77F6A2BE}"/>
              </a:ext>
            </a:extLst>
          </p:cNvPr>
          <p:cNvSpPr txBox="1">
            <a:spLocks/>
          </p:cNvSpPr>
          <p:nvPr/>
        </p:nvSpPr>
        <p:spPr>
          <a:xfrm>
            <a:off x="751575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Degree heterogeneity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0778F9-4CAF-E658-0238-DB3E58336744}"/>
              </a:ext>
            </a:extLst>
          </p:cNvPr>
          <p:cNvSpPr txBox="1"/>
          <p:nvPr/>
        </p:nvSpPr>
        <p:spPr>
          <a:xfrm>
            <a:off x="754762" y="743375"/>
            <a:ext cx="4871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Largest connected components 2008-2016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7DDD584-ADA8-35A6-9C3D-9510F5C8D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34" y="1477441"/>
            <a:ext cx="1418330" cy="811600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32FBE0FA-9B06-B5B7-C205-544585FB341C}"/>
              </a:ext>
            </a:extLst>
          </p:cNvPr>
          <p:cNvSpPr/>
          <p:nvPr/>
        </p:nvSpPr>
        <p:spPr>
          <a:xfrm>
            <a:off x="3631359" y="1780908"/>
            <a:ext cx="342083" cy="204666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4E81244-B0A4-6BEA-6C1D-20722658047B}"/>
              </a:ext>
            </a:extLst>
          </p:cNvPr>
          <p:cNvSpPr/>
          <p:nvPr/>
        </p:nvSpPr>
        <p:spPr>
          <a:xfrm>
            <a:off x="751575" y="4695290"/>
            <a:ext cx="4303310" cy="706799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CE81CEB-E407-BF75-7D67-1ACE8DE393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21" y="4868689"/>
            <a:ext cx="360000" cy="3600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0F80AF6-39B3-72DE-EE14-86C8D84CB057}"/>
              </a:ext>
            </a:extLst>
          </p:cNvPr>
          <p:cNvSpPr txBox="1"/>
          <p:nvPr/>
        </p:nvSpPr>
        <p:spPr>
          <a:xfrm>
            <a:off x="751575" y="1455911"/>
            <a:ext cx="28797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+mj-lt"/>
              </a:rPr>
              <a:t>Fit d</a:t>
            </a:r>
            <a:r>
              <a:rPr lang="en-US" sz="1800" dirty="0">
                <a:latin typeface="+mj-lt"/>
              </a:rPr>
              <a:t>istribution of contracts </a:t>
            </a:r>
            <a:r>
              <a:rPr lang="en-US" sz="1800" b="1" dirty="0">
                <a:solidFill>
                  <a:srgbClr val="C00000"/>
                </a:solidFill>
                <a:latin typeface="+mj-lt"/>
              </a:rPr>
              <a:t>awarded</a:t>
            </a:r>
            <a:r>
              <a:rPr lang="en-US" sz="1800" dirty="0">
                <a:latin typeface="+mj-lt"/>
              </a:rPr>
              <a:t> and </a:t>
            </a:r>
            <a:r>
              <a:rPr lang="en-US" sz="1800" b="1" dirty="0">
                <a:solidFill>
                  <a:schemeClr val="accent5">
                    <a:lumMod val="50000"/>
                  </a:schemeClr>
                </a:solidFill>
                <a:latin typeface="+mj-lt"/>
              </a:rPr>
              <a:t>won</a:t>
            </a:r>
            <a:r>
              <a:rPr lang="en-US" sz="1800" dirty="0">
                <a:latin typeface="+mj-lt"/>
              </a:rPr>
              <a:t> across years to Power law</a:t>
            </a:r>
          </a:p>
        </p:txBody>
      </p:sp>
    </p:spTree>
    <p:extLst>
      <p:ext uri="{BB962C8B-B14F-4D97-AF65-F5344CB8AC3E}">
        <p14:creationId xmlns:p14="http://schemas.microsoft.com/office/powerpoint/2010/main" val="2421742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9C10FE3D-E6AE-B534-ED1F-6E59DC7A70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946" y="58275"/>
            <a:ext cx="6592584" cy="655094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5B00563-E3F2-514C-4C74-5756DE478BF0}"/>
              </a:ext>
            </a:extLst>
          </p:cNvPr>
          <p:cNvSpPr txBox="1">
            <a:spLocks/>
          </p:cNvSpPr>
          <p:nvPr/>
        </p:nvSpPr>
        <p:spPr>
          <a:xfrm>
            <a:off x="838200" y="137927"/>
            <a:ext cx="10515600" cy="928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k-core analysis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32145620-CF63-A104-AE24-0DFCEE600CF6}"/>
              </a:ext>
            </a:extLst>
          </p:cNvPr>
          <p:cNvSpPr txBox="1">
            <a:spLocks/>
          </p:cNvSpPr>
          <p:nvPr/>
        </p:nvSpPr>
        <p:spPr>
          <a:xfrm>
            <a:off x="1203461" y="1856339"/>
            <a:ext cx="3716656" cy="11316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Building on </a:t>
            </a:r>
            <a:r>
              <a:rPr lang="en-US" sz="1800" dirty="0" err="1"/>
              <a:t>Wachs</a:t>
            </a:r>
            <a:r>
              <a:rPr lang="en-US" sz="1800" dirty="0"/>
              <a:t> et al., 2020, use </a:t>
            </a:r>
            <a:r>
              <a:rPr lang="en-US" sz="1800" b="1" dirty="0"/>
              <a:t>k-core decomposition method </a:t>
            </a:r>
            <a:r>
              <a:rPr lang="en-US" sz="1800" dirty="0"/>
              <a:t>to highlight the most</a:t>
            </a:r>
            <a:r>
              <a:rPr lang="en-US" sz="1800" b="1" dirty="0"/>
              <a:t> central </a:t>
            </a:r>
            <a:r>
              <a:rPr lang="en-US" sz="1800" dirty="0"/>
              <a:t>and </a:t>
            </a:r>
            <a:r>
              <a:rPr lang="en-US" sz="1800" b="1" dirty="0"/>
              <a:t>active </a:t>
            </a:r>
            <a:r>
              <a:rPr lang="en-US" sz="1800" dirty="0"/>
              <a:t>issuers and winners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C3FE2F-247E-22EE-7B57-8E40B01DF559}"/>
              </a:ext>
            </a:extLst>
          </p:cNvPr>
          <p:cNvSpPr txBox="1"/>
          <p:nvPr/>
        </p:nvSpPr>
        <p:spPr>
          <a:xfrm>
            <a:off x="0" y="6473069"/>
            <a:ext cx="6945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Wachs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, J., Fazekas, M., &amp;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Kertész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, J. (2021). Corruption risk in contracting markets: a network science perspective. </a:t>
            </a:r>
            <a:r>
              <a:rPr lang="en-US" sz="1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International Journal of Data Science and Analytics,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12, 45-60.</a:t>
            </a:r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35FA053-CCAA-56B9-D7CA-7418B62994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03"/>
          <a:stretch/>
        </p:blipFill>
        <p:spPr>
          <a:xfrm>
            <a:off x="7889846" y="6182544"/>
            <a:ext cx="2597533" cy="604243"/>
          </a:xfrm>
          <a:prstGeom prst="rect">
            <a:avLst/>
          </a:prstGeom>
        </p:spPr>
      </p:pic>
      <p:sp>
        <p:nvSpPr>
          <p:cNvPr id="26" name="Arrow: Right 25">
            <a:extLst>
              <a:ext uri="{FF2B5EF4-FFF2-40B4-BE49-F238E27FC236}">
                <a16:creationId xmlns:a16="http://schemas.microsoft.com/office/drawing/2014/main" id="{BC9C9815-A8D0-C0A6-E225-3DB4597E868D}"/>
              </a:ext>
            </a:extLst>
          </p:cNvPr>
          <p:cNvSpPr/>
          <p:nvPr/>
        </p:nvSpPr>
        <p:spPr>
          <a:xfrm>
            <a:off x="5078990" y="2287464"/>
            <a:ext cx="342083" cy="204666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60FF5F0-3117-3F59-B8F9-1708702A62B3}"/>
              </a:ext>
            </a:extLst>
          </p:cNvPr>
          <p:cNvSpPr txBox="1"/>
          <p:nvPr/>
        </p:nvSpPr>
        <p:spPr>
          <a:xfrm>
            <a:off x="838200" y="733450"/>
            <a:ext cx="34654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</a:rPr>
              <a:t>k-core decomposition method</a:t>
            </a:r>
          </a:p>
        </p:txBody>
      </p:sp>
      <p:sp>
        <p:nvSpPr>
          <p:cNvPr id="36" name="Content Placeholder 1">
            <a:extLst>
              <a:ext uri="{FF2B5EF4-FFF2-40B4-BE49-F238E27FC236}">
                <a16:creationId xmlns:a16="http://schemas.microsoft.com/office/drawing/2014/main" id="{AD5512DA-DCDD-36B8-A0DE-942BE3957E00}"/>
              </a:ext>
            </a:extLst>
          </p:cNvPr>
          <p:cNvSpPr txBox="1">
            <a:spLocks/>
          </p:cNvSpPr>
          <p:nvPr/>
        </p:nvSpPr>
        <p:spPr>
          <a:xfrm>
            <a:off x="1120339" y="3221675"/>
            <a:ext cx="4173555" cy="14966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PH" sz="1800" dirty="0"/>
              <a:t>Goal: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PH" sz="1800" dirty="0"/>
              <a:t>To identify nodes having at least </a:t>
            </a:r>
            <a:r>
              <a:rPr lang="en-PH" sz="1800" b="1" dirty="0"/>
              <a:t>k=3 or 4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PH" sz="1800" dirty="0"/>
              <a:t>To compute the average single-bidding rates in the cores (proxy of corruption risk = 1 if no competition)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9FD5742-D58F-9A27-C17E-66B264A1CF81}"/>
              </a:ext>
            </a:extLst>
          </p:cNvPr>
          <p:cNvSpPr/>
          <p:nvPr/>
        </p:nvSpPr>
        <p:spPr>
          <a:xfrm>
            <a:off x="9519602" y="140335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1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A76B010-0A0C-2186-6E42-431F51072CF4}"/>
              </a:ext>
            </a:extLst>
          </p:cNvPr>
          <p:cNvSpPr/>
          <p:nvPr/>
        </p:nvSpPr>
        <p:spPr>
          <a:xfrm>
            <a:off x="9958114" y="142741"/>
            <a:ext cx="349408" cy="356748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2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2765842-7F5F-C8BC-9550-48C9298829EA}"/>
              </a:ext>
            </a:extLst>
          </p:cNvPr>
          <p:cNvSpPr/>
          <p:nvPr/>
        </p:nvSpPr>
        <p:spPr>
          <a:xfrm>
            <a:off x="10411616" y="152643"/>
            <a:ext cx="349408" cy="356748"/>
          </a:xfrm>
          <a:prstGeom prst="ellips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3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1F4942-8676-223E-F4A3-57F7BE6F7B81}"/>
              </a:ext>
            </a:extLst>
          </p:cNvPr>
          <p:cNvSpPr/>
          <p:nvPr/>
        </p:nvSpPr>
        <p:spPr>
          <a:xfrm>
            <a:off x="10827741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4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7DF7040-B16D-462B-AD2C-AC436B53676C}"/>
              </a:ext>
            </a:extLst>
          </p:cNvPr>
          <p:cNvSpPr/>
          <p:nvPr/>
        </p:nvSpPr>
        <p:spPr>
          <a:xfrm>
            <a:off x="11280859" y="152643"/>
            <a:ext cx="349408" cy="3567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+mj-l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09158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30507</TotalTime>
  <Words>2432</Words>
  <Application>Microsoft Office PowerPoint</Application>
  <PresentationFormat>Widescreen</PresentationFormat>
  <Paragraphs>857</Paragraphs>
  <Slides>18</Slides>
  <Notes>15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Cambria</vt:lpstr>
      <vt:lpstr>Times New Roman</vt:lpstr>
      <vt:lpstr>Times-Roman</vt:lpstr>
      <vt:lpstr>Wingdings</vt:lpstr>
      <vt:lpstr>Office Theme</vt:lpstr>
      <vt:lpstr>Analyzing the German Public Procurement Network Structure</vt:lpstr>
      <vt:lpstr>Agenda</vt:lpstr>
      <vt:lpstr>Motivation</vt:lpstr>
      <vt:lpstr>Summary statistics</vt:lpstr>
      <vt:lpstr>Summary statistics</vt:lpstr>
      <vt:lpstr>Summary statistics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statistics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 Adelle Gia Arbo</dc:creator>
  <cp:lastModifiedBy>Ma Adelle Gia Arbo</cp:lastModifiedBy>
  <cp:revision>1483</cp:revision>
  <dcterms:created xsi:type="dcterms:W3CDTF">2022-12-01T16:52:37Z</dcterms:created>
  <dcterms:modified xsi:type="dcterms:W3CDTF">2023-05-10T10:25:25Z</dcterms:modified>
</cp:coreProperties>
</file>

<file path=docProps/thumbnail.jpeg>
</file>